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8151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fb4bad1e46103c3b20938a#tid=6901acc72bf2270009e08558#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高中物理 必修第二册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a:lstStyle/>
          <a:p>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df=102dbcad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上分点1 合运动和分运动的关系</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df=6224c974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上分点2 运动合成与分解的应用</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df=c3d313f6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上分点3 小船渡河模型</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8.xml"/><Relationship Id="rId5" Type="http://schemas.openxmlformats.org/officeDocument/2006/relationships/image" Target="../media/image22.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8.xml"/><Relationship Id="rId5" Type="http://schemas.openxmlformats.org/officeDocument/2006/relationships/image" Target="../media/image25.pn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5.xml"/><Relationship Id="rId1" Type="http://schemas.openxmlformats.org/officeDocument/2006/relationships/slideLayout" Target="../slideLayouts/slideLayout8.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8.xml"/><Relationship Id="rId5" Type="http://schemas.openxmlformats.org/officeDocument/2006/relationships/image" Target="../media/image38.png"/><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8.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8.xml"/><Relationship Id="rId1" Type="http://schemas.openxmlformats.org/officeDocument/2006/relationships/slideLayout" Target="../slideLayouts/slideLayout5.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19.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notesSlide" Target="../notesSlides/notesSlide19.xml"/><Relationship Id="rId1" Type="http://schemas.openxmlformats.org/officeDocument/2006/relationships/slideLayout" Target="../slideLayouts/slideLayout5.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notesSlide" Target="../notesSlides/notesSlide20.xml"/><Relationship Id="rId1" Type="http://schemas.openxmlformats.org/officeDocument/2006/relationships/slideLayout" Target="../slideLayouts/slideLayout5.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2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2.xml"/><Relationship Id="rId1" Type="http://schemas.openxmlformats.org/officeDocument/2006/relationships/slideLayout" Target="../slideLayouts/slideLayout5.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2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3.xml"/><Relationship Id="rId1" Type="http://schemas.openxmlformats.org/officeDocument/2006/relationships/slideLayout" Target="../slideLayouts/slideLayout5.xml"/><Relationship Id="rId5" Type="http://schemas.openxmlformats.org/officeDocument/2006/relationships/image" Target="../media/image65.png"/><Relationship Id="rId4" Type="http://schemas.openxmlformats.org/officeDocument/2006/relationships/image" Target="../media/image64.png"/></Relationships>
</file>

<file path=ppt/slides/_rels/slide2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2_1#9a3863564?vop=1&amp;pid=c3d313f6b&amp;color=0,0,0&amp;bt=1&amp;bbb=1"/>
              <p:cNvSpPr/>
              <p:nvPr/>
            </p:nvSpPr>
            <p:spPr>
              <a:xfrm>
                <a:off x="832104" y="150876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7.</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某条河宽度为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，河水流速大小恒为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，船在静水中的速度大小为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则(</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C_5_BD.22_1#9a3863564?vop=1&amp;pid=c3d313f6b&amp;color=0,0,0&amp;bt=1&amp;bbb=1"/>
              <p:cNvSpPr>
                <a:spLocks noRot="1" noChangeAspect="1" noMove="1" noResize="1" noEditPoints="1" noAdjustHandles="1" noChangeArrowheads="1" noChangeShapeType="1" noTextEdit="1"/>
              </p:cNvSpPr>
              <p:nvPr/>
            </p:nvSpPr>
            <p:spPr>
              <a:xfrm>
                <a:off x="832104" y="1508760"/>
                <a:ext cx="10533888" cy="360680"/>
              </a:xfrm>
              <a:prstGeom prst="rect">
                <a:avLst/>
              </a:prstGeom>
              <a:blipFill>
                <a:blip r:embed="rId3"/>
                <a:stretch>
                  <a:fillRect l="-1389" b="-38983"/>
                </a:stretch>
              </a:blipFill>
              <a:ln/>
            </p:spPr>
            <p:txBody>
              <a:bodyPr/>
              <a:lstStyle/>
              <a:p>
                <a:r>
                  <a:rPr lang="zh-CN" altLang="en-US">
                    <a:noFill/>
                  </a:rPr>
                  <a:t> </a:t>
                </a:r>
              </a:p>
            </p:txBody>
          </p:sp>
        </mc:Fallback>
      </mc:AlternateContent>
      <p:sp>
        <p:nvSpPr>
          <p:cNvPr id="3" name="QC_5_AN.23_1#9a3863564.bracket?vop=1&amp;pid=c3d313f6b&amp;color=0,0,0&amp;vpa=7"/>
          <p:cNvSpPr/>
          <p:nvPr/>
        </p:nvSpPr>
        <p:spPr>
          <a:xfrm>
            <a:off x="9729247" y="1504950"/>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mc:AlternateContent xmlns:mc="http://schemas.openxmlformats.org/markup-compatibility/2006">
        <mc:Choice xmlns:a14="http://schemas.microsoft.com/office/drawing/2010/main" Requires="a14">
          <p:sp>
            <p:nvSpPr>
              <p:cNvPr id="4" name="QC_5_BD.22_2#9a3863564.choices?vop=1&amp;pid=c3d313f6b&amp;color=0,0,0&amp;bbb=1"/>
              <p:cNvSpPr/>
              <p:nvPr/>
            </p:nvSpPr>
            <p:spPr>
              <a:xfrm>
                <a:off x="832104" y="1875790"/>
                <a:ext cx="10533888" cy="770255"/>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若船以最短时间渡河，渡河时间为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若船以最短时间渡河，渡河路程为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船不能到达出发点正对岸</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若河水流速增大，则渡河最短时间将增大</a:t>
                </a:r>
                <a:endParaRPr lang="en-US" altLang="zh-CN" sz="1800" dirty="0"/>
              </a:p>
            </p:txBody>
          </p:sp>
        </mc:Choice>
        <mc:Fallback>
          <p:sp>
            <p:nvSpPr>
              <p:cNvPr id="4" name="QC_5_BD.22_2#9a3863564.choices?vop=1&amp;pid=c3d313f6b&amp;color=0,0,0&amp;bbb=1"/>
              <p:cNvSpPr>
                <a:spLocks noRot="1" noChangeAspect="1" noMove="1" noResize="1" noEditPoints="1" noAdjustHandles="1" noChangeArrowheads="1" noChangeShapeType="1" noTextEdit="1"/>
              </p:cNvSpPr>
              <p:nvPr/>
            </p:nvSpPr>
            <p:spPr>
              <a:xfrm>
                <a:off x="832104" y="1875790"/>
                <a:ext cx="10533888" cy="770255"/>
              </a:xfrm>
              <a:prstGeom prst="rect">
                <a:avLst/>
              </a:prstGeom>
              <a:blipFill>
                <a:blip r:embed="rId4"/>
                <a:stretch>
                  <a:fillRect l="-1389" b="-1825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5_AS.24_1#9a3863564?vop=1&amp;pid=c3d313f6b&amp;color=0,0,0&amp;bbb=1&amp;hb=1"/>
              <p:cNvSpPr/>
              <p:nvPr/>
            </p:nvSpPr>
            <p:spPr>
              <a:xfrm>
                <a:off x="832104" y="2657475"/>
                <a:ext cx="10533888" cy="1713230"/>
              </a:xfrm>
              <a:prstGeom prst="rect">
                <a:avLst/>
              </a:prstGeom>
              <a:noFill/>
              <a:ln/>
            </p:spPr>
            <p:txBody>
              <a:bodyPr wrap="none" lIns="0" tIns="0" rIns="0" bIns="0" rtlCol="0" anchor="t"/>
              <a:lstStyle/>
              <a:p>
                <a:pPr algn="l" latinLnBrk="1">
                  <a:lnSpc>
                    <a:spcPts val="4100"/>
                  </a:lnSpc>
                </a:pPr>
                <a:r>
                  <a:rPr lang="en-US" altLang="zh-CN" sz="1800" b="0" i="0" dirty="0">
                    <a:solidFill>
                      <a:srgbClr val="000000"/>
                    </a:solidFill>
                    <a:latin typeface="微软雅黑" pitchFamily="34" charset="0"/>
                    <a:ea typeface="微软雅黑" pitchFamily="34" charset="-122"/>
                    <a:cs typeface="微软雅黑" pitchFamily="34" charset="-120"/>
                  </a:rPr>
                  <a:t>【解析】船头垂直于河岸方向时，船渡河时间最短，则最短时间为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𝑑</m:t>
                        </m:r>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船</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600</m:t>
                        </m:r>
                      </m:num>
                      <m:den>
                        <m:r>
                          <a:rPr lang="en-US" altLang="zh-CN" sz="1800" b="0" i="0">
                            <a:solidFill>
                              <a:srgbClr val="000000"/>
                            </a:solidFill>
                            <a:latin typeface="Cambria Math" pitchFamily="34" charset="0"/>
                            <a:ea typeface="Cambria Math" pitchFamily="34" charset="-122"/>
                            <a:cs typeface="Cambria Math" pitchFamily="34" charset="-120"/>
                          </a:rPr>
                          <m:t>5</m:t>
                        </m:r>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r>
                      <a:rPr lang="en-US" altLang="zh-CN" sz="1800" b="0" i="0">
                        <a:solidFill>
                          <a:srgbClr val="000000"/>
                        </a:solidFill>
                        <a:latin typeface="Cambria Math" pitchFamily="34" charset="0"/>
                        <a:ea typeface="Cambria Math" pitchFamily="34" charset="-122"/>
                        <a:cs typeface="Cambria Math" pitchFamily="34" charset="-120"/>
                      </a:rPr>
                      <m:t>=120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，沿水流方向位</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移</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水</m:t>
                        </m:r>
                      </m:sub>
                    </m:sSub>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=3×120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=360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，渡河路程为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𝑠</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𝑑</m:t>
                            </m:r>
                          </m:e>
                          <m:sup>
                            <m:r>
                              <a:rPr lang="en-US" altLang="zh-CN" sz="1800" b="0" i="0">
                                <a:solidFill>
                                  <a:srgbClr val="000000"/>
                                </a:solidFill>
                                <a:latin typeface="Cambria Math" pitchFamily="34" charset="0"/>
                                <a:ea typeface="Cambria Math" pitchFamily="34" charset="-122"/>
                                <a:cs typeface="Cambria Math" pitchFamily="34" charset="-120"/>
                              </a:rPr>
                              <m:t>2</m:t>
                            </m:r>
                          </m:sup>
                        </m:sSup>
                      </m:e>
                    </m:rad>
                    <m:r>
                      <a:rPr lang="en-US" altLang="zh-CN" sz="1800" b="0" i="0">
                        <a:solidFill>
                          <a:srgbClr val="000000"/>
                        </a:solidFill>
                        <a:latin typeface="Cambria Math" pitchFamily="34" charset="0"/>
                        <a:ea typeface="Cambria Math" pitchFamily="34" charset="-122"/>
                        <a:cs typeface="Cambria Math" pitchFamily="34" charset="-120"/>
                      </a:rPr>
                      <m:t>&gt;600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，故A正确，B错误</a:t>
                </a:r>
                <a:r>
                  <a:rPr lang="en-US" altLang="zh-CN" sz="1800" b="0" i="0">
                    <a:solidFill>
                      <a:srgbClr val="000000"/>
                    </a:solidFill>
                    <a:latin typeface="微软雅黑" pitchFamily="34" charset="0"/>
                    <a:ea typeface="微软雅黑" pitchFamily="34" charset="-122"/>
                    <a:cs typeface="微软雅黑" pitchFamily="34" charset="-120"/>
                  </a:rPr>
                  <a:t>；船在静水中的</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速度大小大于河水的流速大小</a:t>
                </a:r>
                <a:r>
                  <a:rPr lang="en-US" altLang="zh-CN" sz="1800" b="0" i="0" dirty="0">
                    <a:solidFill>
                      <a:srgbClr val="000000"/>
                    </a:solidFill>
                    <a:latin typeface="微软雅黑" pitchFamily="34" charset="0"/>
                    <a:ea typeface="微软雅黑" pitchFamily="34" charset="-122"/>
                    <a:cs typeface="微软雅黑" pitchFamily="34" charset="-120"/>
                  </a:rPr>
                  <a:t>，当合速度与河岸垂直时，船能够到达出发点正对岸，故C错误</a:t>
                </a:r>
                <a:r>
                  <a:rPr lang="en-US" altLang="zh-CN" sz="1800" b="0" i="0">
                    <a:solidFill>
                      <a:srgbClr val="000000"/>
                    </a:solidFill>
                    <a:latin typeface="微软雅黑" pitchFamily="34" charset="0"/>
                    <a:ea typeface="微软雅黑" pitchFamily="34" charset="-122"/>
                    <a:cs typeface="微软雅黑" pitchFamily="34" charset="-120"/>
                  </a:rPr>
                  <a:t>；只要船速</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恒定</a:t>
                </a:r>
                <a:r>
                  <a:rPr lang="en-US" altLang="zh-CN" b="0" i="0" dirty="0">
                    <a:solidFill>
                      <a:srgbClr val="000000"/>
                    </a:solidFill>
                    <a:latin typeface="微软雅黑" pitchFamily="34" charset="0"/>
                    <a:ea typeface="微软雅黑" pitchFamily="34" charset="-122"/>
                    <a:cs typeface="微软雅黑" pitchFamily="34" charset="-120"/>
                  </a:rPr>
                  <a:t>，无论水速如何变化，船的渡河最短时间都为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120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，故D错误.</a:t>
                </a:r>
                <a:endParaRPr lang="en-US" altLang="zh-CN" dirty="0"/>
              </a:p>
            </p:txBody>
          </p:sp>
        </mc:Choice>
        <mc:Fallback>
          <p:sp>
            <p:nvSpPr>
              <p:cNvPr id="5" name="QC_5_AS.24_1#9a3863564?vop=1&amp;pid=c3d313f6b&amp;color=0,0,0&amp;bbb=1&amp;hb=1"/>
              <p:cNvSpPr>
                <a:spLocks noRot="1" noChangeAspect="1" noMove="1" noResize="1" noEditPoints="1" noAdjustHandles="1" noChangeArrowheads="1" noChangeShapeType="1" noTextEdit="1"/>
              </p:cNvSpPr>
              <p:nvPr/>
            </p:nvSpPr>
            <p:spPr>
              <a:xfrm>
                <a:off x="832104" y="2657475"/>
                <a:ext cx="10533888" cy="1713230"/>
              </a:xfrm>
              <a:prstGeom prst="rect">
                <a:avLst/>
              </a:prstGeom>
              <a:blipFill>
                <a:blip r:embed="rId5"/>
                <a:stretch>
                  <a:fillRect l="-1389" r="-1042" b="-782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pic>
        <p:nvPicPr>
          <p:cNvPr id="2" name="QC_5_BD.25_1#718ae7acb?htil=3&amp;vop=1&amp;pid=c3d313f6b&amp;color=0,0,0&amp;tib=255,255,255&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359704" y="1594296"/>
            <a:ext cx="2935224" cy="148132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25_2#718ae7acb?htil=3&amp;vop=1&amp;pid=c3d313f6b&amp;color=0,0,0&amp;bt=1&amp;bbb=1&amp;hb=1&amp;hs=1"/>
              <p:cNvSpPr/>
              <p:nvPr/>
            </p:nvSpPr>
            <p:spPr>
              <a:xfrm>
                <a:off x="832104" y="1512000"/>
                <a:ext cx="7507224"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8.</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如图为某校学生跑操的示意图，跑操队伍宽</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，某时刻队伍前排</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刚到达出口的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端，正在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点的体育老师准备从队伍前面沿直线匀速到达对</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面出口区域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𝐵𝐶</m:t>
                    </m:r>
                  </m:oMath>
                </a14:m>
                <a:r>
                  <a:rPr lang="en-US" altLang="zh-CN" sz="1800" b="0" i="0" dirty="0">
                    <a:solidFill>
                      <a:srgbClr val="000000"/>
                    </a:solidFill>
                    <a:latin typeface="微软雅黑" pitchFamily="34" charset="0"/>
                    <a:ea typeface="微软雅黑" pitchFamily="34" charset="-122"/>
                    <a:cs typeface="微软雅黑" pitchFamily="34" charset="-120"/>
                  </a:rPr>
                  <a:t>，且不影响跑操队伍.已知学生跑操的速度大小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出口区域</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𝐵𝐶</m:t>
                    </m:r>
                  </m:oMath>
                </a14:m>
                <a:r>
                  <a:rPr lang="en-US" altLang="zh-CN" b="0" i="0" dirty="0">
                    <a:solidFill>
                      <a:srgbClr val="000000"/>
                    </a:solidFill>
                    <a:latin typeface="微软雅黑" pitchFamily="34" charset="0"/>
                    <a:ea typeface="微软雅黑" pitchFamily="34" charset="-122"/>
                    <a:cs typeface="微软雅黑" pitchFamily="34" charset="-120"/>
                  </a:rPr>
                  <a:t>的长度</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𝐿</m:t>
                    </m:r>
                    <m:r>
                      <a:rPr lang="en-US" altLang="zh-CN" b="0" i="0">
                        <a:solidFill>
                          <a:srgbClr val="000000"/>
                        </a:solidFill>
                        <a:latin typeface="Cambria Math" pitchFamily="34" charset="0"/>
                        <a:ea typeface="Cambria Math" pitchFamily="34" charset="-122"/>
                        <a:cs typeface="Cambria Math" pitchFamily="34" charset="-120"/>
                      </a:rPr>
                      <m:t>=4</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则以下说法正确的是(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5_BD.25_2#718ae7acb?htil=3&amp;vop=1&amp;pid=c3d313f6b&amp;color=0,0,0&amp;bt=1&amp;bbb=1&amp;hb=1&amp;hs=1"/>
              <p:cNvSpPr>
                <a:spLocks noRot="1" noChangeAspect="1" noMove="1" noResize="1" noEditPoints="1" noAdjustHandles="1" noChangeArrowheads="1" noChangeShapeType="1" noTextEdit="1"/>
              </p:cNvSpPr>
              <p:nvPr/>
            </p:nvSpPr>
            <p:spPr>
              <a:xfrm>
                <a:off x="832104" y="1512000"/>
                <a:ext cx="7507224" cy="1608455"/>
              </a:xfrm>
              <a:prstGeom prst="rect">
                <a:avLst/>
              </a:prstGeom>
              <a:blipFill>
                <a:blip r:embed="rId4"/>
                <a:stretch>
                  <a:fillRect l="-1950" r="-650" b="-9091"/>
                </a:stretch>
              </a:blipFill>
              <a:ln/>
            </p:spPr>
            <p:txBody>
              <a:bodyPr/>
              <a:lstStyle/>
              <a:p>
                <a:r>
                  <a:rPr lang="zh-CN" altLang="en-US">
                    <a:noFill/>
                  </a:rPr>
                  <a:t> </a:t>
                </a:r>
              </a:p>
            </p:txBody>
          </p:sp>
        </mc:Fallback>
      </mc:AlternateContent>
      <p:sp>
        <p:nvSpPr>
          <p:cNvPr id="4" name="QC_5_AN.26_1#718ae7acb.bracket?vop=1&amp;pid=c3d313f6b&amp;color=0,0,0&amp;vpa=8"/>
          <p:cNvSpPr/>
          <p:nvPr/>
        </p:nvSpPr>
        <p:spPr>
          <a:xfrm>
            <a:off x="5992717" y="27559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mc:AlternateContent xmlns:mc="http://schemas.openxmlformats.org/markup-compatibility/2006">
        <mc:Choice xmlns:a14="http://schemas.microsoft.com/office/drawing/2010/main" Requires="a14">
          <p:sp>
            <p:nvSpPr>
              <p:cNvPr id="5" name="QC_5_BD.25_3#718ae7acb.choices?htil=3&amp;vop=1&amp;pid=c3d313f6b&amp;color=0,0,0&amp;bbb=1&amp;hs=1"/>
              <p:cNvSpPr/>
              <p:nvPr/>
            </p:nvSpPr>
            <p:spPr>
              <a:xfrm>
                <a:off x="827992" y="3110930"/>
                <a:ext cx="10536017" cy="160401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体育老师到达对面出口速度大小可以为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体育老师到达对面出口速度大小可以为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体育老师到达对面出口的时间可以大于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体育老师到达对面出口的时间不能大于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5_BD.25_3#718ae7acb.choices?htil=3&amp;vop=1&amp;pid=c3d313f6b&amp;color=0,0,0&amp;bbb=1&amp;hs=1"/>
              <p:cNvSpPr>
                <a:spLocks noRot="1" noChangeAspect="1" noMove="1" noResize="1" noEditPoints="1" noAdjustHandles="1" noChangeArrowheads="1" noChangeShapeType="1" noTextEdit="1"/>
              </p:cNvSpPr>
              <p:nvPr/>
            </p:nvSpPr>
            <p:spPr>
              <a:xfrm>
                <a:off x="827992" y="3110930"/>
                <a:ext cx="10536017" cy="1604010"/>
              </a:xfrm>
              <a:prstGeom prst="rect">
                <a:avLst/>
              </a:prstGeom>
              <a:blipFill>
                <a:blip r:embed="rId5"/>
                <a:stretch>
                  <a:fillRect l="-1389" b="-9506"/>
                </a:stretch>
              </a:blipFill>
              <a:ln/>
            </p:spPr>
            <p:txBody>
              <a:bodyPr/>
              <a:lstStyle/>
              <a:p>
                <a:r>
                  <a:rPr lang="zh-CN" altLang="en-US">
                    <a:noFill/>
                  </a:rPr>
                  <a:t> </a:t>
                </a:r>
              </a:p>
            </p:txBody>
          </p:sp>
        </mc:Fallback>
      </mc:AlternateContent>
      <p:sp>
        <p:nvSpPr>
          <p:cNvPr id="6" name="QC_5_EX.27_1#718ae7acb?vop=1&amp;pid=c3d313f6b&amp;color=0,0,0&amp;bbb=1&amp;hb=1"/>
          <p:cNvSpPr/>
          <p:nvPr/>
        </p:nvSpPr>
        <p:spPr>
          <a:xfrm>
            <a:off x="832104" y="4711130"/>
            <a:ext cx="10533888" cy="11893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将体育老师的速度进行分解</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分为沿跑操队伍运动方向相对静止或稍快的速度</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可看作是一种</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水流速度</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以及体育老师垂直于跑操队伍运动方向的运动速度</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由大招攻略</a:t>
            </a:r>
            <a:r>
              <a:rPr lang="en-US" altLang="zh-CN" sz="1800" b="0" i="0">
                <a:solidFill>
                  <a:srgbClr val="000000"/>
                </a:solidFill>
                <a:latin typeface="微软雅黑" pitchFamily="34" charset="0"/>
                <a:ea typeface="微软雅黑" pitchFamily="34" charset="-122"/>
                <a:cs typeface="微软雅黑" pitchFamily="34" charset="-120"/>
              </a:rPr>
              <a:t>3</a:t>
            </a:r>
            <a:r>
              <a:rPr lang="en-US" altLang="zh-CN" sz="1800" b="0" i="0">
                <a:solidFill>
                  <a:srgbClr val="000000"/>
                </a:solidFill>
                <a:latin typeface="微软雅黑" pitchFamily="34" charset="0"/>
                <a:ea typeface="楷体" pitchFamily="34" charset="-122"/>
                <a:cs typeface="微软雅黑" pitchFamily="34" charset="-120"/>
              </a:rPr>
              <a:t>中小船渡河模型可分</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别分析体育老师在两个方向上的速度</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8_1#718ae7acb?vop=1&amp;pid=c3d313f6b&amp;color=0,0,0&amp;bt=1&amp;bbb=1&amp;hb=1"/>
              <p:cNvSpPr/>
              <p:nvPr/>
            </p:nvSpPr>
            <p:spPr>
              <a:xfrm>
                <a:off x="832104" y="1512000"/>
                <a:ext cx="10533888" cy="20307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【解析】由题可知，老师需跑在学生前面且不影响跑操队伍，所以将老师的速度沿平行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𝐵𝐶</m:t>
                    </m:r>
                  </m:oMath>
                </a14:m>
                <a:r>
                  <a:rPr lang="en-US" altLang="zh-CN" sz="1800" b="0" i="0" dirty="0">
                    <a:solidFill>
                      <a:srgbClr val="000000"/>
                    </a:solidFill>
                    <a:latin typeface="微软雅黑" pitchFamily="34" charset="0"/>
                    <a:ea typeface="微软雅黑" pitchFamily="34" charset="-122"/>
                    <a:cs typeface="微软雅黑" pitchFamily="34" charset="-120"/>
                  </a:rPr>
                  <a:t>方向和垂直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方向分解</a:t>
                </a:r>
                <a:r>
                  <a:rPr lang="en-US" altLang="zh-CN" sz="1800" b="0" i="0" dirty="0">
                    <a:solidFill>
                      <a:srgbClr val="000000"/>
                    </a:solidFill>
                    <a:latin typeface="微软雅黑" pitchFamily="34" charset="0"/>
                    <a:ea typeface="微软雅黑" pitchFamily="34" charset="-122"/>
                    <a:cs typeface="微软雅黑" pitchFamily="34" charset="-120"/>
                  </a:rPr>
                  <a:t>，在平行于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𝐵𝐶</m:t>
                    </m:r>
                  </m:oMath>
                </a14:m>
                <a:r>
                  <a:rPr lang="en-US" altLang="zh-CN" sz="1800" b="0" i="0" dirty="0">
                    <a:solidFill>
                      <a:srgbClr val="000000"/>
                    </a:solidFill>
                    <a:latin typeface="微软雅黑" pitchFamily="34" charset="0"/>
                    <a:ea typeface="微软雅黑" pitchFamily="34" charset="-122"/>
                    <a:cs typeface="微软雅黑" pitchFamily="34" charset="-120"/>
                  </a:rPr>
                  <a:t>方向，老师的速度需要大于等于学生的速度，即老师平行于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方向的速度大小</a:t>
                </a:r>
              </a:p>
              <a:p>
                <a:pPr latinLnBrk="1">
                  <a:lnSpc>
                    <a:spcPts val="33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，且老师的速度为两个方向速度的合速度，则老师到达出口时的速度大小一定大于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t>
                </a:r>
                <a:r>
                  <a:rPr lang="en-US" altLang="zh-CN" sz="1800" b="0" i="0">
                    <a:solidFill>
                      <a:srgbClr val="000000"/>
                    </a:solidFill>
                    <a:latin typeface="微软雅黑" pitchFamily="34" charset="0"/>
                    <a:ea typeface="微软雅黑" pitchFamily="34" charset="-122"/>
                    <a:cs typeface="微软雅黑" pitchFamily="34" charset="-120"/>
                  </a:rPr>
                  <a:t>A、</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错误；学生通过出口的时间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𝐿</m:t>
                        </m:r>
                      </m:num>
                      <m:den>
                        <m:r>
                          <a:rPr lang="en-US" altLang="zh-CN" sz="1800" b="0" i="0">
                            <a:solidFill>
                              <a:srgbClr val="000000"/>
                            </a:solidFill>
                            <a:latin typeface="Cambria Math" pitchFamily="34" charset="0"/>
                            <a:ea typeface="Cambria Math" pitchFamily="34" charset="-122"/>
                            <a:cs typeface="Cambria Math" pitchFamily="34" charset="-120"/>
                          </a:rPr>
                          <m:t>𝑣</m:t>
                        </m:r>
                      </m:den>
                    </m:f>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，所以老师到达对面出口的时间不能大于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，否则体育老师不能</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从队伍前面沿直线匀速横穿到达对面出口区域</a:t>
                </a:r>
                <a:r>
                  <a:rPr lang="en-US" altLang="zh-CN" b="0" i="0" dirty="0">
                    <a:solidFill>
                      <a:srgbClr val="000000"/>
                    </a:solidFill>
                    <a:latin typeface="微软雅黑" pitchFamily="34" charset="0"/>
                    <a:ea typeface="微软雅黑" pitchFamily="34" charset="-122"/>
                    <a:cs typeface="微软雅黑" pitchFamily="34" charset="-120"/>
                  </a:rPr>
                  <a:t>，故C错误，D正确.</a:t>
                </a:r>
                <a:endParaRPr lang="en-US" altLang="zh-CN" dirty="0"/>
              </a:p>
            </p:txBody>
          </p:sp>
        </mc:Choice>
        <mc:Fallback>
          <p:sp>
            <p:nvSpPr>
              <p:cNvPr id="2" name="QC_5_AS.28_1#718ae7acb?vop=1&amp;pid=c3d313f6b&amp;color=0,0,0&amp;bt=1&amp;bbb=1&amp;hb=1"/>
              <p:cNvSpPr>
                <a:spLocks noRot="1" noChangeAspect="1" noMove="1" noResize="1" noEditPoints="1" noAdjustHandles="1" noChangeArrowheads="1" noChangeShapeType="1" noTextEdit="1"/>
              </p:cNvSpPr>
              <p:nvPr/>
            </p:nvSpPr>
            <p:spPr>
              <a:xfrm>
                <a:off x="832104" y="1512000"/>
                <a:ext cx="10533888" cy="2030730"/>
              </a:xfrm>
              <a:prstGeom prst="rect">
                <a:avLst/>
              </a:prstGeom>
              <a:blipFill>
                <a:blip r:embed="rId3"/>
                <a:stretch>
                  <a:fillRect l="-1389" r="-3646" b="-6907"/>
                </a:stretch>
              </a:blipFill>
              <a:ln/>
            </p:spPr>
            <p:txBody>
              <a:bodyPr/>
              <a:lstStyle/>
              <a:p>
                <a:r>
                  <a:rPr lang="zh-CN" altLang="en-US">
                    <a:noFill/>
                  </a:rPr>
                  <a:t> </a:t>
                </a:r>
              </a:p>
            </p:txBody>
          </p:sp>
        </mc:Fallback>
      </mc:AlternateContent>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9_1#cb7334945?vop=1&amp;pid=c3d313f6b&amp;color=0,0,0&amp;bt=1&amp;bbb=1&amp;hb=1"/>
              <p:cNvSpPr/>
              <p:nvPr/>
            </p:nvSpPr>
            <p:spPr>
              <a:xfrm>
                <a:off x="832104" y="151200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9.</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如图甲所示，“移动靶射击”是模仿狩猎的射击项目，运动员用步枪向移动靶进行射击</a:t>
                </a:r>
                <a:r>
                  <a:rPr lang="en-US" altLang="zh-CN" sz="1800" b="0" i="0">
                    <a:solidFill>
                      <a:srgbClr val="000000"/>
                    </a:solidFill>
                    <a:latin typeface="微软雅黑" pitchFamily="34" charset="0"/>
                    <a:ea typeface="微软雅黑" pitchFamily="34" charset="-122"/>
                    <a:cs typeface="微软雅黑" pitchFamily="34" charset="-120"/>
                  </a:rPr>
                  <a:t>.移动靶做快速</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的横向移动</a:t>
                </a:r>
                <a:r>
                  <a:rPr lang="en-US" altLang="zh-CN" sz="1800" b="0" i="0" dirty="0">
                    <a:solidFill>
                      <a:srgbClr val="000000"/>
                    </a:solidFill>
                    <a:latin typeface="微软雅黑" pitchFamily="34" charset="0"/>
                    <a:ea typeface="微软雅黑" pitchFamily="34" charset="-122"/>
                    <a:cs typeface="微软雅黑" pitchFamily="34" charset="-120"/>
                  </a:rPr>
                  <a:t>，运动员站在移动靶前方不移动.图乙为简化的比赛现场图，设移动靶移动的速度大小为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运动员射出的子弹速度大小为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，移动靶离运动员的最近距离为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，要想在最短的时间内射中目标</a:t>
                </a:r>
                <a:r>
                  <a:rPr lang="en-US" altLang="zh-CN" sz="1800" b="0" i="0">
                    <a:solidFill>
                      <a:srgbClr val="000000"/>
                    </a:solidFill>
                    <a:latin typeface="微软雅黑" pitchFamily="34" charset="0"/>
                    <a:ea typeface="微软雅黑" pitchFamily="34" charset="-122"/>
                    <a:cs typeface="微软雅黑" pitchFamily="34" charset="-120"/>
                  </a:rPr>
                  <a:t>，则</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5_BD.29_1#cb7334945?vop=1&amp;pid=c3d313f6b&amp;color=0,0,0&amp;bt=1&amp;bbb=1&amp;hb=1"/>
              <p:cNvSpPr>
                <a:spLocks noRot="1" noChangeAspect="1" noMove="1" noResize="1" noEditPoints="1" noAdjustHandles="1" noChangeArrowheads="1" noChangeShapeType="1" noTextEdit="1"/>
              </p:cNvSpPr>
              <p:nvPr/>
            </p:nvSpPr>
            <p:spPr>
              <a:xfrm>
                <a:off x="832104" y="1512000"/>
                <a:ext cx="10533888" cy="1608455"/>
              </a:xfrm>
              <a:prstGeom prst="rect">
                <a:avLst/>
              </a:prstGeom>
              <a:blipFill>
                <a:blip r:embed="rId3"/>
                <a:stretch>
                  <a:fillRect l="-1389" r="-405" b="-9091"/>
                </a:stretch>
              </a:blipFill>
              <a:ln/>
            </p:spPr>
            <p:txBody>
              <a:bodyPr/>
              <a:lstStyle/>
              <a:p>
                <a:r>
                  <a:rPr lang="zh-CN" altLang="en-US">
                    <a:noFill/>
                  </a:rPr>
                  <a:t> </a:t>
                </a:r>
              </a:p>
            </p:txBody>
          </p:sp>
        </mc:Fallback>
      </mc:AlternateContent>
      <p:sp>
        <p:nvSpPr>
          <p:cNvPr id="3" name="QC_5_AN.30_1#cb7334945.bracket?vop=1&amp;pid=c3d313f6b&amp;color=0,0,0&amp;vpa=9"/>
          <p:cNvSpPr/>
          <p:nvPr/>
        </p:nvSpPr>
        <p:spPr>
          <a:xfrm>
            <a:off x="1015460" y="27559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pic>
        <p:nvPicPr>
          <p:cNvPr id="4" name="QC_5_BD.29_3#cb7334945?iti=1&amp;htil=1&amp;vop=1&amp;pid=c3d313f6b&amp;color=0,0,0&amp;tib=255,255,25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834640" y="3332672"/>
            <a:ext cx="1252728" cy="83210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29_4#cb7334945?iti=2&amp;htil=1&amp;vop=1&amp;pid=c3d313f6b&amp;color=0,0,0&amp;tib=255,255,255"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7955280" y="3241232"/>
            <a:ext cx="1554480" cy="9235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29_5#cb7334945?iti=1&amp;htil=1&amp;vop=1&amp;pid=c3d313f6b&amp;color=0,0,0"/>
          <p:cNvSpPr/>
          <p:nvPr/>
        </p:nvSpPr>
        <p:spPr>
          <a:xfrm>
            <a:off x="3320510" y="4291776"/>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甲</a:t>
            </a:r>
            <a:endParaRPr lang="en-US" altLang="zh-CN" sz="1800" dirty="0"/>
          </a:p>
        </p:txBody>
      </p:sp>
      <p:sp>
        <p:nvSpPr>
          <p:cNvPr id="7" name="QC_5_BD.29_6#cb7334945?iti=2&amp;htil=1&amp;vop=1&amp;pid=c3d313f6b&amp;color=0,0,0"/>
          <p:cNvSpPr/>
          <p:nvPr/>
        </p:nvSpPr>
        <p:spPr>
          <a:xfrm>
            <a:off x="8592026" y="4291776"/>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乙</a:t>
            </a:r>
            <a:endParaRPr lang="en-US" altLang="zh-CN" sz="1800" dirty="0"/>
          </a:p>
        </p:txBody>
      </p:sp>
      <mc:AlternateContent xmlns:mc="http://schemas.openxmlformats.org/markup-compatibility/2006">
        <mc:Choice xmlns:a14="http://schemas.microsoft.com/office/drawing/2010/main" Requires="a14">
          <p:sp>
            <p:nvSpPr>
              <p:cNvPr id="8" name="QC_5_BD.29_7#cb7334945.choices?vop=1&amp;pid=c3d313f6b&amp;color=0,0,0&amp;bbb=1"/>
              <p:cNvSpPr/>
              <p:nvPr/>
            </p:nvSpPr>
            <p:spPr>
              <a:xfrm>
                <a:off x="832104" y="4663632"/>
                <a:ext cx="10533888" cy="1409700"/>
              </a:xfrm>
              <a:prstGeom prst="rect">
                <a:avLst/>
              </a:prstGeom>
              <a:noFill/>
              <a:ln/>
            </p:spPr>
            <p:txBody>
              <a:bodyPr wrap="none" lIns="0" tIns="0" rIns="0" bIns="0" rtlCol="0" anchor="t"/>
              <a:lstStyle/>
              <a:p>
                <a:pPr latinLnBrk="1">
                  <a:lnSpc>
                    <a:spcPts val="54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子弹射中目标的最短时间为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𝑑</m:t>
                        </m:r>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子弹射中目标的最短时间为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𝑑</m:t>
                        </m:r>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e>
                        </m:rad>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57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射击时，枪口离目标的距离为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𝑑</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e>
                        </m:rad>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射击时，枪口离目标的距离为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𝑑</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e>
                        </m:rad>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8" name="QC_5_BD.29_7#cb7334945.choices?vop=1&amp;pid=c3d313f6b&amp;color=0,0,0&amp;bbb=1"/>
              <p:cNvSpPr>
                <a:spLocks noRot="1" noChangeAspect="1" noMove="1" noResize="1" noEditPoints="1" noAdjustHandles="1" noChangeArrowheads="1" noChangeShapeType="1" noTextEdit="1"/>
              </p:cNvSpPr>
              <p:nvPr/>
            </p:nvSpPr>
            <p:spPr>
              <a:xfrm>
                <a:off x="832104" y="4663632"/>
                <a:ext cx="10533888" cy="1409700"/>
              </a:xfrm>
              <a:prstGeom prst="rect">
                <a:avLst/>
              </a:prstGeom>
              <a:blipFill>
                <a:blip r:embed="rId6"/>
                <a:stretch>
                  <a:fillRect l="-1389" b="-51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1_1#cb7334945?vop=1&amp;pid=c3d313f6b&amp;color=0,0,0&amp;bt=1&amp;bbb=1&amp;hb=1"/>
              <p:cNvSpPr/>
              <p:nvPr/>
            </p:nvSpPr>
            <p:spPr>
              <a:xfrm>
                <a:off x="832104" y="1512000"/>
                <a:ext cx="10533888" cy="1584071"/>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【解析】以移动靶为参考建立参考系，子弹横向速度大小为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（相当于水速），纵向速度大小为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800"/>
                  </a:lnSpc>
                </a:pP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相当于船速），则子弹射中目标的最短时间为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m:rPr>
                            <m:sty m:val="p"/>
                          </m:rPr>
                          <a:rPr lang="en-US" altLang="zh-CN" sz="1800" b="0" i="0">
                            <a:solidFill>
                              <a:srgbClr val="000000"/>
                            </a:solidFill>
                            <a:latin typeface="Cambria Math" pitchFamily="34" charset="0"/>
                            <a:ea typeface="Cambria Math" pitchFamily="34" charset="-122"/>
                            <a:cs typeface="Cambria Math" pitchFamily="34" charset="-120"/>
                          </a:rPr>
                          <m:t>min</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𝑑</m:t>
                        </m:r>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，故A、B错误；射击时</a:t>
                </a:r>
                <a:r>
                  <a:rPr lang="en-US" altLang="zh-CN" sz="1800" b="0" i="0">
                    <a:solidFill>
                      <a:srgbClr val="000000"/>
                    </a:solidFill>
                    <a:latin typeface="微软雅黑" pitchFamily="34" charset="0"/>
                    <a:ea typeface="微软雅黑" pitchFamily="34" charset="-122"/>
                    <a:cs typeface="微软雅黑" pitchFamily="34" charset="-120"/>
                  </a:rPr>
                  <a:t>，枪口离目标的距离为</a:t>
                </a:r>
              </a:p>
              <a:p>
                <a:pPr latinLnBrk="1">
                  <a:lnSpc>
                    <a:spcPts val="56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𝑥</m:t>
                    </m:r>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𝑑</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1</m:t>
                                    </m:r>
                                  </m:sub>
                                </m:sSub>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𝑡</m:t>
                                    </m:r>
                                  </m:e>
                                  <m:sub>
                                    <m:r>
                                      <m:rPr>
                                        <m:sty m:val="p"/>
                                      </m:rPr>
                                      <a:rPr lang="en-US" altLang="zh-CN" b="0" i="0">
                                        <a:solidFill>
                                          <a:srgbClr val="000000"/>
                                        </a:solidFill>
                                        <a:latin typeface="Cambria Math" pitchFamily="34" charset="0"/>
                                        <a:ea typeface="Cambria Math" pitchFamily="34" charset="-122"/>
                                        <a:cs typeface="Cambria Math" pitchFamily="34" charset="-120"/>
                                      </a:rPr>
                                      <m:t>min</m:t>
                                    </m:r>
                                  </m:sub>
                                </m:sSub>
                              </m:e>
                            </m:d>
                          </m:e>
                          <m:sup>
                            <m:r>
                              <a:rPr lang="en-US" altLang="zh-CN" b="0" i="0">
                                <a:solidFill>
                                  <a:srgbClr val="000000"/>
                                </a:solidFill>
                                <a:latin typeface="Cambria Math" pitchFamily="34" charset="0"/>
                                <a:ea typeface="Cambria Math" pitchFamily="34" charset="-122"/>
                                <a:cs typeface="Cambria Math" pitchFamily="34" charset="-120"/>
                              </a:rPr>
                              <m:t>2</m:t>
                            </m:r>
                          </m:sup>
                        </m:sSup>
                      </m:e>
                    </m:rad>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𝑑</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sSubSup>
                              <m:sSub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2</m:t>
                                </m:r>
                              </m:sub>
                              <m:sup>
                                <m:r>
                                  <a:rPr lang="en-US" altLang="zh-CN" b="0" i="0">
                                    <a:solidFill>
                                      <a:srgbClr val="000000"/>
                                    </a:solidFill>
                                    <a:latin typeface="Cambria Math" pitchFamily="34" charset="0"/>
                                    <a:ea typeface="Cambria Math" pitchFamily="34" charset="-122"/>
                                    <a:cs typeface="Cambria Math" pitchFamily="34" charset="-120"/>
                                  </a:rPr>
                                  <m:t>2</m:t>
                                </m:r>
                              </m:sup>
                            </m:sSubSup>
                            <m:r>
                              <a:rPr lang="en-US" altLang="zh-CN" b="0" i="0">
                                <a:solidFill>
                                  <a:srgbClr val="000000"/>
                                </a:solidFill>
                                <a:latin typeface="Cambria Math" pitchFamily="34" charset="0"/>
                                <a:ea typeface="Cambria Math" pitchFamily="34" charset="-122"/>
                                <a:cs typeface="Cambria Math" pitchFamily="34" charset="-120"/>
                              </a:rPr>
                              <m:t>+</m:t>
                            </m:r>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1</m:t>
                                </m:r>
                              </m:sub>
                              <m:sup>
                                <m:r>
                                  <a:rPr lang="en-US" altLang="zh-CN" b="0" i="0">
                                    <a:solidFill>
                                      <a:srgbClr val="000000"/>
                                    </a:solidFill>
                                    <a:latin typeface="Cambria Math" pitchFamily="34" charset="0"/>
                                    <a:ea typeface="Cambria Math" pitchFamily="34" charset="-122"/>
                                    <a:cs typeface="Cambria Math" pitchFamily="34" charset="-120"/>
                                  </a:rPr>
                                  <m:t>2</m:t>
                                </m:r>
                              </m:sup>
                            </m:sSubSup>
                          </m:e>
                        </m:rad>
                      </m:num>
                      <m:den>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2</m:t>
                            </m:r>
                          </m:sub>
                        </m:sSub>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，故C正确，D错误.</a:t>
                </a:r>
                <a:endParaRPr lang="en-US" altLang="zh-CN" dirty="0"/>
              </a:p>
            </p:txBody>
          </p:sp>
        </mc:Choice>
        <mc:Fallback>
          <p:sp>
            <p:nvSpPr>
              <p:cNvPr id="2" name="QC_5_AS.31_1#cb7334945?vop=1&amp;pid=c3d313f6b&amp;color=0,0,0&amp;bt=1&amp;bbb=1&amp;hb=1"/>
              <p:cNvSpPr>
                <a:spLocks noRot="1" noChangeAspect="1" noMove="1" noResize="1" noEditPoints="1" noAdjustHandles="1" noChangeArrowheads="1" noChangeShapeType="1" noTextEdit="1"/>
              </p:cNvSpPr>
              <p:nvPr/>
            </p:nvSpPr>
            <p:spPr>
              <a:xfrm>
                <a:off x="832104" y="1512000"/>
                <a:ext cx="10533888" cy="1584071"/>
              </a:xfrm>
              <a:prstGeom prst="rect">
                <a:avLst/>
              </a:prstGeom>
              <a:blipFill>
                <a:blip r:embed="rId3"/>
                <a:stretch>
                  <a:fillRect l="-1389" b="-3077"/>
                </a:stretch>
              </a:blipFill>
              <a:ln/>
            </p:spPr>
            <p:txBody>
              <a:bodyPr/>
              <a:lstStyle/>
              <a:p>
                <a:r>
                  <a:rPr lang="zh-CN" altLang="en-US">
                    <a:noFill/>
                  </a:rPr>
                  <a:t> </a:t>
                </a:r>
              </a:p>
            </p:txBody>
          </p:sp>
        </mc:Fallback>
      </mc:AlternateContent>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32_1#c1042a1e8?vop=1&amp;pid=c3d313f6b&amp;color=0,0,0&amp;bt=1&amp;bbb=1"/>
              <p:cNvSpPr/>
              <p:nvPr/>
            </p:nvSpPr>
            <p:spPr>
              <a:xfrm>
                <a:off x="832104" y="151200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10.</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小船在静水中的速度大小为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，河宽为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，水流速度大小为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O_5_BD.32_1#c1042a1e8?vop=1&amp;pid=c3d313f6b&amp;color=0,0,0&amp;bt=1&amp;bbb=1"/>
              <p:cNvSpPr>
                <a:spLocks noRot="1" noChangeAspect="1" noMove="1" noResize="1" noEditPoints="1" noAdjustHandles="1" noChangeArrowheads="1" noChangeShapeType="1" noTextEdit="1"/>
              </p:cNvSpPr>
              <p:nvPr/>
            </p:nvSpPr>
            <p:spPr>
              <a:xfrm>
                <a:off x="832104" y="1512000"/>
                <a:ext cx="10533888" cy="360680"/>
              </a:xfrm>
              <a:prstGeom prst="rect">
                <a:avLst/>
              </a:prstGeom>
              <a:blipFill>
                <a:blip r:embed="rId3"/>
                <a:stretch>
                  <a:fillRect l="-1389" b="-40678"/>
                </a:stretch>
              </a:blipFill>
              <a:ln/>
            </p:spPr>
            <p:txBody>
              <a:bodyPr/>
              <a:lstStyle/>
              <a:p>
                <a:r>
                  <a:rPr lang="zh-CN" altLang="en-US">
                    <a:noFill/>
                  </a:rPr>
                  <a:t> </a:t>
                </a:r>
              </a:p>
            </p:txBody>
          </p:sp>
        </mc:Fallback>
      </mc:AlternateContent>
      <p:sp>
        <p:nvSpPr>
          <p:cNvPr id="3" name="QO_6_BD.33_1#08d618b83?vop=1&amp;pid=c1042a1e8&amp;color=0,0,0&amp;bbb=1"/>
          <p:cNvSpPr/>
          <p:nvPr/>
        </p:nvSpPr>
        <p:spPr>
          <a:xfrm>
            <a:off x="832104" y="1878522"/>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（1）求小船过河的最短时间，并求出此种情况下小船过河的位移大小；</a:t>
            </a:r>
            <a:endParaRPr lang="en-US" altLang="zh-CN" sz="1800" dirty="0"/>
          </a:p>
        </p:txBody>
      </p:sp>
      <mc:AlternateContent xmlns:mc="http://schemas.openxmlformats.org/markup-compatibility/2006">
        <mc:Choice xmlns:a14="http://schemas.microsoft.com/office/drawing/2010/main" Requires="a14">
          <p:sp>
            <p:nvSpPr>
              <p:cNvPr id="4" name="QO_6_AN.34_1#08d618b83?vop=1&amp;pid=c1042a1e8&amp;color=0,0,0&amp;bbb=1"/>
              <p:cNvSpPr/>
              <p:nvPr/>
            </p:nvSpPr>
            <p:spPr>
              <a:xfrm>
                <a:off x="832104" y="2284985"/>
                <a:ext cx="10533888" cy="356235"/>
              </a:xfrm>
              <a:prstGeom prst="rect">
                <a:avLst/>
              </a:prstGeom>
              <a:noFill/>
              <a:ln/>
            </p:spPr>
            <p:txBody>
              <a:bodyPr wrap="none" lIns="0" tIns="0" rIns="0" bIns="0" rtlCol="0" anchor="t"/>
              <a:lstStyle/>
              <a:p>
                <a:pPr algn="l" latinLnBrk="1">
                  <a:lnSpc>
                    <a:spcPts val="32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50</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s</m:t>
                    </m:r>
                  </m:oMath>
                </a14:m>
                <a:r>
                  <a:rPr lang="en-US" altLang="zh-CN" sz="1800" b="0" i="0" dirty="0">
                    <a:solidFill>
                      <a:srgbClr val="FF0000"/>
                    </a:solidFill>
                    <a:latin typeface="微软雅黑" pitchFamily="34" charset="0"/>
                    <a:ea typeface="微软雅黑" pitchFamily="34" charset="-122"/>
                    <a:cs typeface="微软雅黑" pitchFamily="34" charset="-120"/>
                  </a:rPr>
                  <a:t>;</a:t>
                </a:r>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250</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4" name="QO_6_AN.34_1#08d618b83?vop=1&amp;pid=c1042a1e8&amp;color=0,0,0&amp;bbb=1"/>
              <p:cNvSpPr>
                <a:spLocks noRot="1" noChangeAspect="1" noMove="1" noResize="1" noEditPoints="1" noAdjustHandles="1" noChangeArrowheads="1" noChangeShapeType="1" noTextEdit="1"/>
              </p:cNvSpPr>
              <p:nvPr/>
            </p:nvSpPr>
            <p:spPr>
              <a:xfrm>
                <a:off x="832104" y="2284985"/>
                <a:ext cx="10533888" cy="356235"/>
              </a:xfrm>
              <a:prstGeom prst="rect">
                <a:avLst/>
              </a:prstGeom>
              <a:blipFill>
                <a:blip r:embed="rId4"/>
                <a:stretch>
                  <a:fillRect l="-810" b="-4137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6_AS.35_1#08d618b83?vop=1&amp;pid=c1042a1e8&amp;color=0,0,0&amp;bbb=1&amp;hb=1"/>
              <p:cNvSpPr/>
              <p:nvPr/>
            </p:nvSpPr>
            <p:spPr>
              <a:xfrm>
                <a:off x="832104" y="2645602"/>
                <a:ext cx="10533888" cy="1497330"/>
              </a:xfrm>
              <a:prstGeom prst="rect">
                <a:avLst/>
              </a:prstGeom>
              <a:noFill/>
              <a:ln/>
            </p:spPr>
            <p:txBody>
              <a:bodyPr wrap="none" lIns="0" tIns="0" rIns="0" bIns="0" rtlCol="0" anchor="t"/>
              <a:lstStyle/>
              <a:p>
                <a:pPr algn="l" latinLnBrk="1">
                  <a:lnSpc>
                    <a:spcPts val="4100"/>
                  </a:lnSpc>
                </a:pPr>
                <a:r>
                  <a:rPr lang="en-US" altLang="zh-CN" sz="1800" b="0" i="0" dirty="0">
                    <a:solidFill>
                      <a:srgbClr val="000000"/>
                    </a:solidFill>
                    <a:latin typeface="微软雅黑" pitchFamily="34" charset="0"/>
                    <a:ea typeface="微软雅黑" pitchFamily="34" charset="-122"/>
                    <a:cs typeface="微软雅黑" pitchFamily="34" charset="-120"/>
                  </a:rPr>
                  <a:t>【解析】当船速垂直河岸时，小船过河时间最短，</a:t>
                </a:r>
                <a:r>
                  <a:rPr lang="en-US" altLang="zh-CN" sz="1800" b="0" i="0">
                    <a:solidFill>
                      <a:srgbClr val="000000"/>
                    </a:solidFill>
                    <a:latin typeface="微软雅黑" pitchFamily="34" charset="0"/>
                    <a:ea typeface="微软雅黑" pitchFamily="34" charset="-122"/>
                    <a:cs typeface="微软雅黑" pitchFamily="34" charset="-120"/>
                  </a:rPr>
                  <a:t>如图甲所示，最短时间为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m:rPr>
                            <m:sty m:val="p"/>
                          </m:rPr>
                          <a:rPr lang="en-US" altLang="zh-CN" sz="1800" b="0" i="0">
                            <a:solidFill>
                              <a:srgbClr val="000000"/>
                            </a:solidFill>
                            <a:latin typeface="Cambria Math" pitchFamily="34" charset="0"/>
                            <a:ea typeface="Cambria Math" pitchFamily="34" charset="-122"/>
                            <a:cs typeface="Cambria Math" pitchFamily="34" charset="-120"/>
                          </a:rPr>
                          <m:t>min</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𝑑</m:t>
                        </m:r>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船</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200</m:t>
                        </m:r>
                      </m:num>
                      <m:den>
                        <m:r>
                          <a:rPr lang="en-US" altLang="zh-CN" sz="1800" b="0" i="0">
                            <a:solidFill>
                              <a:srgbClr val="000000"/>
                            </a:solidFill>
                            <a:latin typeface="Cambria Math" pitchFamily="34" charset="0"/>
                            <a:ea typeface="Cambria Math" pitchFamily="34" charset="-122"/>
                            <a:cs typeface="Cambria Math" pitchFamily="34" charset="-120"/>
                          </a:rPr>
                          <m:t>4</m:t>
                        </m:r>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r>
                      <a:rPr lang="en-US" altLang="zh-CN" sz="1800" b="0" i="0">
                        <a:solidFill>
                          <a:srgbClr val="000000"/>
                        </a:solidFill>
                        <a:latin typeface="Cambria Math" pitchFamily="34" charset="0"/>
                        <a:ea typeface="Cambria Math" pitchFamily="34" charset="-122"/>
                        <a:cs typeface="Cambria Math" pitchFamily="34" charset="-120"/>
                      </a:rPr>
                      <m:t>=50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4900"/>
                  </a:lnSpc>
                </a:pP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大招攻略3</a:t>
                </a:r>
                <a:r>
                  <a:rPr lang="en-US" altLang="zh-CN" sz="1800" b="0" i="0" dirty="0">
                    <a:solidFill>
                      <a:srgbClr val="00A0AF"/>
                    </a:solidFill>
                    <a:latin typeface="SimSun" pitchFamily="34" charset="0"/>
                    <a:ea typeface="SimSun" pitchFamily="34" charset="-122"/>
                    <a:cs typeface="SimSun"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小船渡河模型）</a:t>
                </a:r>
                <a:r>
                  <a:rPr lang="en-US" altLang="zh-CN" sz="1800" b="0" i="0" dirty="0">
                    <a:solidFill>
                      <a:srgbClr val="000000"/>
                    </a:solidFill>
                    <a:latin typeface="微软雅黑" pitchFamily="34" charset="0"/>
                    <a:ea typeface="微软雅黑" pitchFamily="34" charset="-122"/>
                    <a:cs typeface="微软雅黑" pitchFamily="34" charset="-120"/>
                  </a:rPr>
                  <a:t>，这时小船的合速度大小为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船</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水</m:t>
                            </m:r>
                          </m:sub>
                          <m:sup>
                            <m:r>
                              <a:rPr lang="en-US" altLang="zh-CN" sz="1800" b="0" i="0">
                                <a:solidFill>
                                  <a:srgbClr val="000000"/>
                                </a:solidFill>
                                <a:latin typeface="Cambria Math" pitchFamily="34" charset="0"/>
                                <a:ea typeface="Cambria Math" pitchFamily="34" charset="-122"/>
                                <a:cs typeface="Cambria Math" pitchFamily="34" charset="-120"/>
                              </a:rPr>
                              <m:t>2</m:t>
                            </m:r>
                          </m:sup>
                        </m:sSubSup>
                      </m:e>
                    </m:rad>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m:t>
                            </m:r>
                          </m:e>
                          <m:sup>
                            <m:r>
                              <a:rPr lang="en-US" altLang="zh-CN" sz="1800" b="0" i="0">
                                <a:solidFill>
                                  <a:srgbClr val="000000"/>
                                </a:solidFill>
                                <a:latin typeface="Cambria Math" pitchFamily="34" charset="0"/>
                                <a:ea typeface="Cambria Math" pitchFamily="34" charset="-122"/>
                                <a:cs typeface="Cambria Math" pitchFamily="34" charset="-120"/>
                              </a:rPr>
                              <m:t>2</m:t>
                            </m:r>
                          </m:sup>
                        </m:sSup>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r>
                      <a:rPr lang="en-US" altLang="zh-CN" sz="1800" b="0" i="0">
                        <a:solidFill>
                          <a:srgbClr val="000000"/>
                        </a:solidFill>
                        <a:latin typeface="Cambria Math" pitchFamily="34" charset="0"/>
                        <a:ea typeface="Cambria Math" pitchFamily="34" charset="-122"/>
                        <a:cs typeface="Cambria Math" pitchFamily="34" charset="-120"/>
                      </a:rPr>
                      <m:t>=5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，此种</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情况下小船过河的位移大小为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𝑙</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𝑣</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𝑡</m:t>
                        </m:r>
                      </m:e>
                      <m:sub>
                        <m:r>
                          <m:rPr>
                            <m:sty m:val="p"/>
                          </m:rPr>
                          <a:rPr lang="en-US" altLang="zh-CN" b="0" i="0">
                            <a:solidFill>
                              <a:srgbClr val="000000"/>
                            </a:solidFill>
                            <a:latin typeface="Cambria Math" pitchFamily="34" charset="0"/>
                            <a:ea typeface="Cambria Math" pitchFamily="34" charset="-122"/>
                            <a:cs typeface="Cambria Math" pitchFamily="34" charset="-120"/>
                          </a:rPr>
                          <m:t>min</m:t>
                        </m:r>
                      </m:sub>
                    </m:sSub>
                    <m:r>
                      <a:rPr lang="en-US" altLang="zh-CN" b="0" i="0">
                        <a:solidFill>
                          <a:srgbClr val="000000"/>
                        </a:solidFill>
                        <a:latin typeface="Cambria Math" pitchFamily="34" charset="0"/>
                        <a:ea typeface="Cambria Math" pitchFamily="34" charset="-122"/>
                        <a:cs typeface="Cambria Math" pitchFamily="34" charset="-120"/>
                      </a:rPr>
                      <m:t>=5×50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=250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5" name="QO_6_AS.35_1#08d618b83?vop=1&amp;pid=c1042a1e8&amp;color=0,0,0&amp;bbb=1&amp;hb=1"/>
              <p:cNvSpPr>
                <a:spLocks noRot="1" noChangeAspect="1" noMove="1" noResize="1" noEditPoints="1" noAdjustHandles="1" noChangeArrowheads="1" noChangeShapeType="1" noTextEdit="1"/>
              </p:cNvSpPr>
              <p:nvPr/>
            </p:nvSpPr>
            <p:spPr>
              <a:xfrm>
                <a:off x="832104" y="2645602"/>
                <a:ext cx="10533888" cy="1497330"/>
              </a:xfrm>
              <a:prstGeom prst="rect">
                <a:avLst/>
              </a:prstGeom>
              <a:blipFill>
                <a:blip r:embed="rId5"/>
                <a:stretch>
                  <a:fillRect l="-1389" b="-8943"/>
                </a:stretch>
              </a:blipFill>
              <a:ln/>
            </p:spPr>
            <p:txBody>
              <a:bodyPr/>
              <a:lstStyle/>
              <a:p>
                <a:r>
                  <a:rPr lang="zh-CN" altLang="en-US">
                    <a:noFill/>
                  </a:rPr>
                  <a:t> </a:t>
                </a:r>
              </a:p>
            </p:txBody>
          </p:sp>
        </mc:Fallback>
      </mc:AlternateContent>
      <p:pic>
        <p:nvPicPr>
          <p:cNvPr id="6" name="QO_6_AS.35_2#08d618b83?iti=3&amp;vop=1&amp;pid=c1042a1e8&amp;color=0,0,0&amp;tib=255,255,255"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5458968" y="4281171"/>
            <a:ext cx="1271016" cy="11247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O_6_AS.35_3#08d618b83?iti=3&amp;vop=1&amp;pid=c1042a1e8&amp;color=0,0,0"/>
          <p:cNvSpPr/>
          <p:nvPr/>
        </p:nvSpPr>
        <p:spPr>
          <a:xfrm>
            <a:off x="5953982" y="5532883"/>
            <a:ext cx="280987"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甲</a:t>
            </a:r>
            <a:endParaRPr lang="en-US" altLang="zh-CN" sz="1800" dirty="0"/>
          </a:p>
        </p:txBody>
      </p:sp>
      <p:sp>
        <p:nvSpPr>
          <p:cNvPr id="8" name="QO_6_AS.35_1#08d618b83?vop=1&amp;pid=c1042a1e8&amp;color=0,0,0&amp;bbb=1&amp;hb=1&amp;uw=1">
            <a:extLst>
              <a:ext uri="{FF2B5EF4-FFF2-40B4-BE49-F238E27FC236}">
                <a16:creationId xmlns:a16="http://schemas.microsoft.com/office/drawing/2014/main" id="{24E60DAF-03DD-DBD6-78B9-162B85762578}"/>
              </a:ext>
            </a:extLst>
          </p:cNvPr>
          <p:cNvSpPr/>
          <p:nvPr/>
        </p:nvSpPr>
        <p:spPr>
          <a:xfrm>
            <a:off x="7232904" y="2643792"/>
            <a:ext cx="3581782" cy="52432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50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8">
                                            <p:bg/>
                                          </p:spTgt>
                                        </p:tgtEl>
                                        <p:attrNameLst>
                                          <p:attrName>style.visibility</p:attrName>
                                        </p:attrNameLst>
                                      </p:cBhvr>
                                      <p:to>
                                        <p:strVal val="visible"/>
                                      </p:to>
                                    </p:set>
                                    <p:anim calcmode="lin" valueType="num">
                                      <p:cBhvr additive="base">
                                        <p:cTn id="33" dur="500" fill="hold"/>
                                        <p:tgtEl>
                                          <p:spTgt spid="8">
                                            <p:bg/>
                                          </p:spTgt>
                                        </p:tgtEl>
                                        <p:attrNameLst>
                                          <p:attrName>ppt_x</p:attrName>
                                        </p:attrNameLst>
                                      </p:cBhvr>
                                      <p:tavLst>
                                        <p:tav tm="0">
                                          <p:val>
                                            <p:strVal val="#ppt_x"/>
                                          </p:val>
                                        </p:tav>
                                        <p:tav tm="100000">
                                          <p:val>
                                            <p:strVal val="#ppt_x"/>
                                          </p:val>
                                        </p:tav>
                                      </p:tavLst>
                                    </p:anim>
                                    <p:anim calcmode="lin" valueType="num">
                                      <p:cBhvr additive="base">
                                        <p:cTn id="34" dur="500" fill="hold"/>
                                        <p:tgtEl>
                                          <p:spTgt spid="8">
                                            <p:bg/>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 calcmode="lin" valueType="num">
                                      <p:cBhvr additive="base">
                                        <p:cTn id="3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txEl>
                                              <p:pRg st="0" end="0"/>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additive="base">
                                        <p:cTn id="41" dur="500" fill="hold"/>
                                        <p:tgtEl>
                                          <p:spTgt spid="6"/>
                                        </p:tgtEl>
                                        <p:attrNameLst>
                                          <p:attrName>ppt_x</p:attrName>
                                        </p:attrNameLst>
                                      </p:cBhvr>
                                      <p:tavLst>
                                        <p:tav tm="0">
                                          <p:val>
                                            <p:strVal val="#ppt_x"/>
                                          </p:val>
                                        </p:tav>
                                        <p:tav tm="100000">
                                          <p:val>
                                            <p:strVal val="#ppt_x"/>
                                          </p:val>
                                        </p:tav>
                                      </p:tavLst>
                                    </p:anim>
                                    <p:anim calcmode="lin" valueType="num">
                                      <p:cBhvr additive="base">
                                        <p:cTn id="42" dur="500" fill="hold"/>
                                        <p:tgtEl>
                                          <p:spTgt spid="6"/>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O_6_BD.36_1#398d12348?vop=1&amp;pid=c1042a1e8&amp;color=0,0,0&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（2）求当过河位移最小时小船过河的时间；</a:t>
            </a:r>
            <a:endParaRPr lang="en-US" altLang="zh-CN" sz="1800" dirty="0"/>
          </a:p>
        </p:txBody>
      </p:sp>
      <mc:AlternateContent xmlns:mc="http://schemas.openxmlformats.org/markup-compatibility/2006">
        <mc:Choice xmlns:a14="http://schemas.microsoft.com/office/drawing/2010/main" Requires="a14">
          <p:sp>
            <p:nvSpPr>
              <p:cNvPr id="3" name="QO_6_AN.37_1#398d12348?vop=1&amp;pid=c1042a1e8&amp;color=0,0,0&amp;bbb=1"/>
              <p:cNvSpPr/>
              <p:nvPr/>
            </p:nvSpPr>
            <p:spPr>
              <a:xfrm>
                <a:off x="832104" y="1878522"/>
                <a:ext cx="10533888" cy="461582"/>
              </a:xfrm>
              <a:prstGeom prst="rect">
                <a:avLst/>
              </a:prstGeom>
              <a:noFill/>
              <a:ln/>
            </p:spPr>
            <p:txBody>
              <a:bodyPr wrap="none" lIns="0" tIns="0" rIns="0" bIns="0" rtlCol="0" anchor="t"/>
              <a:lstStyle/>
              <a:p>
                <a:pPr algn="l" latinLnBrk="1">
                  <a:lnSpc>
                    <a:spcPts val="3700"/>
                  </a:lnSpc>
                </a:pPr>
                <a14:m>
                  <m:oMath xmlns:m="http://schemas.openxmlformats.org/officeDocument/2006/math">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200</m:t>
                        </m:r>
                        <m:rad>
                          <m:radPr>
                            <m:degHide m:val="on"/>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FF0000"/>
                                </a:solidFill>
                                <a:latin typeface="Cambria Math" pitchFamily="34" charset="0"/>
                                <a:ea typeface="Cambria Math" pitchFamily="34" charset="-122"/>
                                <a:cs typeface="Cambria Math" pitchFamily="34" charset="-120"/>
                              </a:rPr>
                              <m:t>7</m:t>
                            </m:r>
                          </m:e>
                        </m:rad>
                      </m:num>
                      <m:den>
                        <m:r>
                          <a:rPr lang="en-US" altLang="zh-CN" sz="1800" b="0" i="0">
                            <a:solidFill>
                              <a:srgbClr val="FF0000"/>
                            </a:solidFill>
                            <a:latin typeface="Cambria Math" pitchFamily="34" charset="0"/>
                            <a:ea typeface="Cambria Math" pitchFamily="34" charset="-122"/>
                            <a:cs typeface="Cambria Math" pitchFamily="34" charset="-120"/>
                          </a:rPr>
                          <m:t>7</m:t>
                        </m:r>
                      </m:den>
                    </m:f>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6_AN.37_1#398d12348?vop=1&amp;pid=c1042a1e8&amp;color=0,0,0&amp;bbb=1"/>
              <p:cNvSpPr>
                <a:spLocks noRot="1" noChangeAspect="1" noMove="1" noResize="1" noEditPoints="1" noAdjustHandles="1" noChangeArrowheads="1" noChangeShapeType="1" noTextEdit="1"/>
              </p:cNvSpPr>
              <p:nvPr/>
            </p:nvSpPr>
            <p:spPr>
              <a:xfrm>
                <a:off x="832104" y="1878522"/>
                <a:ext cx="10533888" cy="461582"/>
              </a:xfrm>
              <a:prstGeom prst="rect">
                <a:avLst/>
              </a:prstGeom>
              <a:blipFill>
                <a:blip r:embed="rId3"/>
                <a:stretch>
                  <a:fillRect l="-58" b="-131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38_1#398d12348?vop=1&amp;pid=c1042a1e8&amp;color=0,0,0&amp;bbb=1&amp;hb=1"/>
              <p:cNvSpPr/>
              <p:nvPr/>
            </p:nvSpPr>
            <p:spPr>
              <a:xfrm>
                <a:off x="832104" y="2340802"/>
                <a:ext cx="10533888" cy="15494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【解析】船在静水中的速度大小大于水流速度大小，那么最短过河位移为河宽，如图乙所示.</a:t>
                </a:r>
                <a:r>
                  <a:rPr lang="en-US" altLang="zh-CN" sz="1800" b="0" i="0">
                    <a:solidFill>
                      <a:srgbClr val="000000"/>
                    </a:solidFill>
                    <a:latin typeface="微软雅黑" pitchFamily="34" charset="0"/>
                    <a:ea typeface="微软雅黑" pitchFamily="34" charset="-122"/>
                    <a:cs typeface="微软雅黑" pitchFamily="34" charset="-120"/>
                  </a:rPr>
                  <a:t>这种情况下，</a:t>
                </a:r>
              </a:p>
              <a:p>
                <a:pPr latinLnBrk="1">
                  <a:lnSpc>
                    <a:spcPts val="4900"/>
                  </a:lnSpc>
                </a:pPr>
                <a:r>
                  <a:rPr lang="en-US" altLang="zh-CN" sz="1800" b="0" i="0">
                    <a:solidFill>
                      <a:srgbClr val="000000"/>
                    </a:solidFill>
                    <a:latin typeface="微软雅黑" pitchFamily="34" charset="0"/>
                    <a:ea typeface="微软雅黑" pitchFamily="34" charset="-122"/>
                    <a:cs typeface="微软雅黑" pitchFamily="34" charset="-120"/>
                  </a:rPr>
                  <a:t>小船的合速度大小为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船</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水</m:t>
                            </m:r>
                          </m:sub>
                          <m:sup>
                            <m:r>
                              <a:rPr lang="en-US" altLang="zh-CN" sz="1800" b="0" i="0">
                                <a:solidFill>
                                  <a:srgbClr val="000000"/>
                                </a:solidFill>
                                <a:latin typeface="Cambria Math" pitchFamily="34" charset="0"/>
                                <a:ea typeface="Cambria Math" pitchFamily="34" charset="-122"/>
                                <a:cs typeface="Cambria Math" pitchFamily="34" charset="-120"/>
                              </a:rPr>
                              <m:t>2</m:t>
                            </m:r>
                          </m:sup>
                        </m:sSubSup>
                      </m:e>
                    </m:rad>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m:t>
                            </m:r>
                          </m:e>
                          <m:sup>
                            <m:r>
                              <a:rPr lang="en-US" altLang="zh-CN" sz="1800" b="0" i="0">
                                <a:solidFill>
                                  <a:srgbClr val="000000"/>
                                </a:solidFill>
                                <a:latin typeface="Cambria Math" pitchFamily="34" charset="0"/>
                                <a:ea typeface="Cambria Math" pitchFamily="34" charset="-122"/>
                                <a:cs typeface="Cambria Math" pitchFamily="34" charset="-120"/>
                              </a:rPr>
                              <m:t>2</m:t>
                            </m:r>
                          </m:sup>
                        </m:sSup>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7</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，当过河位移最短时</a:t>
                </a:r>
                <a:r>
                  <a:rPr lang="en-US" altLang="zh-CN" sz="1800" b="0" i="0">
                    <a:solidFill>
                      <a:srgbClr val="000000"/>
                    </a:solidFill>
                    <a:latin typeface="微软雅黑" pitchFamily="34" charset="0"/>
                    <a:ea typeface="微软雅黑" pitchFamily="34" charset="-122"/>
                    <a:cs typeface="微软雅黑" pitchFamily="34" charset="-120"/>
                  </a:rPr>
                  <a:t>，小船过河的时间为</a:t>
                </a:r>
              </a:p>
              <a:p>
                <a:pPr latinLnBrk="1">
                  <a:lnSpc>
                    <a:spcPts val="40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𝑡</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𝑑</m:t>
                        </m:r>
                      </m:num>
                      <m:den>
                        <m:r>
                          <a:rPr lang="en-US" altLang="zh-CN" b="0" i="0">
                            <a:solidFill>
                              <a:srgbClr val="000000"/>
                            </a:solidFill>
                            <a:latin typeface="Cambria Math" pitchFamily="34" charset="0"/>
                            <a:ea typeface="Cambria Math" pitchFamily="34" charset="-122"/>
                            <a:cs typeface="Cambria Math" pitchFamily="34" charset="-120"/>
                          </a:rPr>
                          <m:t>𝑣</m:t>
                        </m:r>
                        <m:r>
                          <a:rPr lang="en-US" altLang="zh-CN" b="0" i="0">
                            <a:solidFill>
                              <a:srgbClr val="000000"/>
                            </a:solidFill>
                            <a:latin typeface="Cambria Math" pitchFamily="34" charset="0"/>
                            <a:ea typeface="Cambria Math" pitchFamily="34" charset="-122"/>
                            <a:cs typeface="Cambria Math" pitchFamily="34" charset="-120"/>
                          </a:rPr>
                          <m:t>′</m:t>
                        </m:r>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200</m:t>
                        </m:r>
                      </m:num>
                      <m:den>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7</m:t>
                            </m:r>
                          </m:e>
                        </m:rad>
                      </m:den>
                    </m:f>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s</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200</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7</m:t>
                            </m:r>
                          </m:e>
                        </m:rad>
                      </m:num>
                      <m:den>
                        <m:r>
                          <a:rPr lang="en-US" altLang="zh-CN" b="0" i="0">
                            <a:solidFill>
                              <a:srgbClr val="000000"/>
                            </a:solidFill>
                            <a:latin typeface="Cambria Math" pitchFamily="34" charset="0"/>
                            <a:ea typeface="Cambria Math" pitchFamily="34" charset="-122"/>
                            <a:cs typeface="Cambria Math" pitchFamily="34" charset="-120"/>
                          </a:rPr>
                          <m:t>7</m:t>
                        </m:r>
                      </m:den>
                    </m:f>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6_AS.38_1#398d12348?vop=1&amp;pid=c1042a1e8&amp;color=0,0,0&amp;bbb=1&amp;hb=1"/>
              <p:cNvSpPr>
                <a:spLocks noRot="1" noChangeAspect="1" noMove="1" noResize="1" noEditPoints="1" noAdjustHandles="1" noChangeArrowheads="1" noChangeShapeType="1" noTextEdit="1"/>
              </p:cNvSpPr>
              <p:nvPr/>
            </p:nvSpPr>
            <p:spPr>
              <a:xfrm>
                <a:off x="832104" y="2340802"/>
                <a:ext cx="10533888" cy="1549400"/>
              </a:xfrm>
              <a:prstGeom prst="rect">
                <a:avLst/>
              </a:prstGeom>
              <a:blipFill>
                <a:blip r:embed="rId4"/>
                <a:stretch>
                  <a:fillRect l="-1389" r="-1852" b="-3937"/>
                </a:stretch>
              </a:blipFill>
              <a:ln/>
            </p:spPr>
            <p:txBody>
              <a:bodyPr/>
              <a:lstStyle/>
              <a:p>
                <a:r>
                  <a:rPr lang="zh-CN" altLang="en-US">
                    <a:noFill/>
                  </a:rPr>
                  <a:t> </a:t>
                </a:r>
              </a:p>
            </p:txBody>
          </p:sp>
        </mc:Fallback>
      </mc:AlternateContent>
      <p:pic>
        <p:nvPicPr>
          <p:cNvPr id="5" name="QO_6_AS.38_2#398d12348?iti=4&amp;vop=1&amp;pid=c1042a1e8&amp;color=0,0,0&amp;tib=255,255,255"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458968" y="4004502"/>
            <a:ext cx="1271016" cy="11247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O_6_AS.38_3#398d12348?iti=4&amp;vop=1&amp;pid=c1042a1e8&amp;color=0,0,0"/>
          <p:cNvSpPr/>
          <p:nvPr/>
        </p:nvSpPr>
        <p:spPr>
          <a:xfrm>
            <a:off x="5953982" y="5256214"/>
            <a:ext cx="280987"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乙</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500" fill="hold"/>
                                        <p:tgtEl>
                                          <p:spTgt spid="5"/>
                                        </p:tgtEl>
                                        <p:attrNameLst>
                                          <p:attrName>ppt_x</p:attrName>
                                        </p:attrNameLst>
                                      </p:cBhvr>
                                      <p:tavLst>
                                        <p:tav tm="0">
                                          <p:val>
                                            <p:strVal val="#ppt_x"/>
                                          </p:val>
                                        </p:tav>
                                        <p:tav tm="100000">
                                          <p:val>
                                            <p:strVal val="#ppt_x"/>
                                          </p:val>
                                        </p:tav>
                                      </p:tavLst>
                                    </p:anim>
                                    <p:anim calcmode="lin" valueType="num">
                                      <p:cBhvr additive="base">
                                        <p:cTn id="34" dur="500" fill="hold"/>
                                        <p:tgtEl>
                                          <p:spTgt spid="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39_1#4e276089d?vop=1&amp;pid=c1042a1e8&amp;color=0,0,0&amp;bt=1&amp;bbb=1"/>
              <p:cNvSpPr/>
              <p:nvPr/>
            </p:nvSpPr>
            <p:spPr>
              <a:xfrm>
                <a:off x="832104" y="1512000"/>
                <a:ext cx="10533888" cy="297180"/>
              </a:xfrm>
              <a:prstGeom prst="rect">
                <a:avLst/>
              </a:prstGeom>
              <a:noFill/>
              <a:ln/>
            </p:spPr>
            <p:txBody>
              <a:bodyPr wrap="none" lIns="0" tIns="0" rIns="0" bIns="0" rtlCol="0" anchor="t"/>
              <a:lstStyle/>
              <a:p>
                <a:pPr algn="l" latinLnBrk="1">
                  <a:lnSpc>
                    <a:spcPts val="2500"/>
                  </a:lnSpc>
                </a:pPr>
                <a:r>
                  <a:rPr lang="en-US" altLang="zh-CN" sz="1800" b="0" i="0" dirty="0">
                    <a:solidFill>
                      <a:srgbClr val="000000"/>
                    </a:solidFill>
                    <a:latin typeface="微软雅黑" pitchFamily="34" charset="0"/>
                    <a:ea typeface="微软雅黑" pitchFamily="34" charset="-122"/>
                    <a:cs typeface="微软雅黑" pitchFamily="34" charset="-120"/>
                  </a:rPr>
                  <a:t>（3）若水流速度大小为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，求此种情况下小船的最小过河位移及过河时间.</a:t>
                </a:r>
                <a:endParaRPr lang="en-US" altLang="zh-CN" sz="1800" dirty="0"/>
              </a:p>
            </p:txBody>
          </p:sp>
        </mc:Choice>
        <mc:Fallback>
          <p:sp>
            <p:nvSpPr>
              <p:cNvPr id="2" name="QO_6_BD.39_1#4e276089d?vop=1&amp;pid=c1042a1e8&amp;color=0,0,0&amp;bt=1&amp;bbb=1"/>
              <p:cNvSpPr>
                <a:spLocks noRot="1" noChangeAspect="1" noMove="1" noResize="1" noEditPoints="1" noAdjustHandles="1" noChangeArrowheads="1" noChangeShapeType="1" noTextEdit="1"/>
              </p:cNvSpPr>
              <p:nvPr/>
            </p:nvSpPr>
            <p:spPr>
              <a:xfrm>
                <a:off x="832104" y="1512000"/>
                <a:ext cx="10533888" cy="297180"/>
              </a:xfrm>
              <a:prstGeom prst="rect">
                <a:avLst/>
              </a:prstGeom>
              <a:blipFill>
                <a:blip r:embed="rId3"/>
                <a:stretch>
                  <a:fillRect l="-1389" t="-20408" b="-4693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40_1#4e276089d?vop=1&amp;pid=c1042a1e8&amp;color=0,0,0&amp;bbb=1"/>
              <p:cNvSpPr/>
              <p:nvPr/>
            </p:nvSpPr>
            <p:spPr>
              <a:xfrm>
                <a:off x="832104" y="1852042"/>
                <a:ext cx="10533888" cy="320485"/>
              </a:xfrm>
              <a:prstGeom prst="rect">
                <a:avLst/>
              </a:prstGeom>
              <a:noFill/>
              <a:ln/>
            </p:spPr>
            <p:txBody>
              <a:bodyPr wrap="none" lIns="0" tIns="0" rIns="0" bIns="0" rtlCol="0" anchor="t"/>
              <a:lstStyle/>
              <a:p>
                <a:pPr algn="l" latinLnBrk="1">
                  <a:lnSpc>
                    <a:spcPts val="28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300</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m</m:t>
                    </m:r>
                  </m:oMath>
                </a14:m>
                <a:r>
                  <a:rPr lang="en-US" altLang="zh-CN" sz="1800" b="0" i="0" dirty="0">
                    <a:solidFill>
                      <a:srgbClr val="FF0000"/>
                    </a:solidFill>
                    <a:latin typeface="微软雅黑" pitchFamily="34" charset="0"/>
                    <a:ea typeface="微软雅黑" pitchFamily="34" charset="-122"/>
                    <a:cs typeface="微软雅黑" pitchFamily="34" charset="-120"/>
                  </a:rPr>
                  <a:t>;</a:t>
                </a:r>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30</m:t>
                    </m:r>
                    <m:rad>
                      <m:radPr>
                        <m:degHide m:val="on"/>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FF0000"/>
                            </a:solidFill>
                            <a:latin typeface="Cambria Math" pitchFamily="34" charset="0"/>
                            <a:ea typeface="Cambria Math" pitchFamily="34" charset="-122"/>
                            <a:cs typeface="Cambria Math" pitchFamily="34" charset="-120"/>
                          </a:rPr>
                          <m:t>5</m:t>
                        </m:r>
                      </m:e>
                    </m:rad>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6_AN.40_1#4e276089d?vop=1&amp;pid=c1042a1e8&amp;color=0,0,0&amp;bbb=1"/>
              <p:cNvSpPr>
                <a:spLocks noRot="1" noChangeAspect="1" noMove="1" noResize="1" noEditPoints="1" noAdjustHandles="1" noChangeArrowheads="1" noChangeShapeType="1" noTextEdit="1"/>
              </p:cNvSpPr>
              <p:nvPr/>
            </p:nvSpPr>
            <p:spPr>
              <a:xfrm>
                <a:off x="832104" y="1852042"/>
                <a:ext cx="10533888" cy="320485"/>
              </a:xfrm>
              <a:prstGeom prst="rect">
                <a:avLst/>
              </a:prstGeom>
              <a:blipFill>
                <a:blip r:embed="rId4"/>
                <a:stretch>
                  <a:fillRect l="-810" t="-9615" b="-4615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41_1#4e276089d?vop=1&amp;pid=c1042a1e8&amp;color=0,0,0&amp;bbb=1&amp;hb=1"/>
              <p:cNvSpPr/>
              <p:nvPr/>
            </p:nvSpPr>
            <p:spPr>
              <a:xfrm>
                <a:off x="832104" y="2227137"/>
                <a:ext cx="10533888" cy="1905000"/>
              </a:xfrm>
              <a:prstGeom prst="rect">
                <a:avLst/>
              </a:prstGeom>
              <a:noFill/>
              <a:ln/>
            </p:spPr>
            <p:txBody>
              <a:bodyPr wrap="none" lIns="0" tIns="0" rIns="0" bIns="0" rtlCol="0" anchor="t"/>
              <a:lstStyle/>
              <a:p>
                <a:pPr algn="l" latinLnBrk="1">
                  <a:lnSpc>
                    <a:spcPts val="2700"/>
                  </a:lnSpc>
                </a:pPr>
                <a:r>
                  <a:rPr lang="en-US" altLang="zh-CN" sz="1800" b="0" i="0" dirty="0">
                    <a:solidFill>
                      <a:srgbClr val="000000"/>
                    </a:solidFill>
                    <a:latin typeface="微软雅黑" pitchFamily="34" charset="0"/>
                    <a:ea typeface="微软雅黑" pitchFamily="34" charset="-122"/>
                    <a:cs typeface="微软雅黑" pitchFamily="34" charset="-120"/>
                  </a:rPr>
                  <a:t>【解析】若水流速度为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m:t>
                        </m:r>
                      </m:e>
                      <m:sub>
                        <m:r>
                          <a:rPr lang="en-US" altLang="zh-CN" sz="1800" baseline="-10000">
                            <a:solidFill>
                              <a:srgbClr val="000000"/>
                            </a:solidFill>
                            <a:latin typeface="Cambria Math" panose="02040503050406030204" pitchFamily="18" charset="0"/>
                          </a:rPr>
                          <m:t>水</m:t>
                        </m:r>
                      </m:sub>
                    </m:sSub>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船</m:t>
                        </m:r>
                      </m:sub>
                    </m:sSub>
                    <m:r>
                      <a:rPr lang="en-US" altLang="zh-CN" sz="1800" b="0" i="0">
                        <a:solidFill>
                          <a:srgbClr val="000000"/>
                        </a:solidFill>
                        <a:latin typeface="Cambria Math" pitchFamily="34" charset="0"/>
                        <a:ea typeface="Cambria Math" pitchFamily="34" charset="-122"/>
                        <a:cs typeface="Cambria Math" pitchFamily="34" charset="-120"/>
                      </a:rPr>
                      <m:t>&lt;</m:t>
                    </m:r>
                    <m:r>
                      <a:rPr lang="en-US" altLang="zh-CN" sz="1800" b="0" i="0">
                        <a:solidFill>
                          <a:srgbClr val="000000"/>
                        </a:solidFill>
                        <a:latin typeface="Cambria Math" pitchFamily="34" charset="0"/>
                        <a:ea typeface="Cambria Math" pitchFamily="34" charset="-122"/>
                        <a:cs typeface="Cambria Math" pitchFamily="34" charset="-120"/>
                      </a:rPr>
                      <m:t>𝑣</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m:t>
                        </m:r>
                      </m:e>
                      <m:sub>
                        <m:r>
                          <a:rPr lang="en-US" altLang="zh-CN" sz="1800" baseline="-10000">
                            <a:solidFill>
                              <a:srgbClr val="000000"/>
                            </a:solidFill>
                            <a:latin typeface="Cambria Math" panose="02040503050406030204" pitchFamily="18" charset="0"/>
                          </a:rPr>
                          <m:t>水</m:t>
                        </m:r>
                      </m:sub>
                    </m:sSub>
                  </m:oMath>
                </a14:m>
                <a:r>
                  <a:rPr lang="en-US" altLang="zh-CN" sz="1800" b="0" i="0">
                    <a:solidFill>
                      <a:srgbClr val="000000"/>
                    </a:solidFill>
                    <a:latin typeface="微软雅黑" pitchFamily="34" charset="0"/>
                    <a:ea typeface="微软雅黑" pitchFamily="34" charset="-122"/>
                    <a:cs typeface="微软雅黑" pitchFamily="34" charset="-120"/>
                  </a:rPr>
                  <a:t>，当船头方向</a:t>
                </a:r>
                <a:r>
                  <a:rPr lang="en-US" altLang="zh-CN" sz="1800"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船</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方向）与合速度方向垂直时</a:t>
                </a:r>
                <a:r>
                  <a:rPr lang="en-US" altLang="zh-CN" sz="1800" b="0" i="0">
                    <a:solidFill>
                      <a:srgbClr val="000000"/>
                    </a:solidFill>
                    <a:latin typeface="微软雅黑" pitchFamily="34" charset="0"/>
                    <a:ea typeface="微软雅黑" pitchFamily="34" charset="-122"/>
                    <a:cs typeface="微软雅黑" pitchFamily="34" charset="-120"/>
                  </a:rPr>
                  <a:t>，过河</a:t>
                </a:r>
              </a:p>
              <a:p>
                <a:pPr latinLnBrk="1">
                  <a:lnSpc>
                    <a:spcPts val="4000"/>
                  </a:lnSpc>
                </a:pPr>
                <a:r>
                  <a:rPr lang="en-US" altLang="zh-CN" sz="1800" b="0" i="0">
                    <a:solidFill>
                      <a:srgbClr val="000000"/>
                    </a:solidFill>
                    <a:latin typeface="微软雅黑" pitchFamily="34" charset="0"/>
                    <a:ea typeface="微软雅黑" pitchFamily="34" charset="-122"/>
                    <a:cs typeface="微软雅黑" pitchFamily="34" charset="-120"/>
                  </a:rPr>
                  <a:t>位移最短</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大招攻略3</a:t>
                </a:r>
                <a:r>
                  <a:rPr lang="en-US" altLang="zh-CN" sz="1800" b="0" i="0" dirty="0">
                    <a:solidFill>
                      <a:srgbClr val="00A0AF"/>
                    </a:solidFill>
                    <a:latin typeface="SimSun" pitchFamily="34" charset="0"/>
                    <a:ea typeface="SimSun" pitchFamily="34" charset="-122"/>
                    <a:cs typeface="SimSun"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小船渡河模型）</a:t>
                </a:r>
                <a:r>
                  <a:rPr lang="en-US" altLang="zh-CN" sz="1800" b="0" i="0" dirty="0">
                    <a:solidFill>
                      <a:srgbClr val="000000"/>
                    </a:solidFill>
                    <a:latin typeface="微软雅黑" pitchFamily="34" charset="0"/>
                    <a:ea typeface="微软雅黑" pitchFamily="34" charset="-122"/>
                    <a:cs typeface="微软雅黑" pitchFamily="34" charset="-120"/>
                  </a:rPr>
                  <a:t>，如图丙所示，最短过河位移为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𝑙</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𝑑𝑣</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m:t>
                            </m:r>
                          </m:e>
                          <m:sub>
                            <m:r>
                              <a:rPr lang="en-US" altLang="zh-CN" sz="1800" baseline="-10000">
                                <a:solidFill>
                                  <a:srgbClr val="000000"/>
                                </a:solidFill>
                                <a:latin typeface="Cambria Math" panose="02040503050406030204" pitchFamily="18" charset="0"/>
                              </a:rPr>
                              <m:t>水</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船</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200×6</m:t>
                        </m:r>
                      </m:num>
                      <m:den>
                        <m:r>
                          <a:rPr lang="en-US" altLang="zh-CN" sz="1800" b="0" i="0">
                            <a:solidFill>
                              <a:srgbClr val="000000"/>
                            </a:solidFill>
                            <a:latin typeface="Cambria Math" pitchFamily="34" charset="0"/>
                            <a:ea typeface="Cambria Math" pitchFamily="34" charset="-122"/>
                            <a:cs typeface="Cambria Math" pitchFamily="34" charset="-120"/>
                          </a:rPr>
                          <m:t>4</m:t>
                        </m:r>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=300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，这</a:t>
                </a:r>
              </a:p>
              <a:p>
                <a:pPr latinLnBrk="1">
                  <a:lnSpc>
                    <a:spcPts val="4400"/>
                  </a:lnSpc>
                </a:pPr>
                <a:r>
                  <a:rPr lang="en-US" altLang="zh-CN" sz="1800" b="0" i="0">
                    <a:solidFill>
                      <a:srgbClr val="000000"/>
                    </a:solidFill>
                    <a:latin typeface="微软雅黑" pitchFamily="34" charset="0"/>
                    <a:ea typeface="微软雅黑" pitchFamily="34" charset="-122"/>
                    <a:cs typeface="微软雅黑" pitchFamily="34" charset="-120"/>
                  </a:rPr>
                  <a:t>种情况下</a:t>
                </a:r>
                <a:r>
                  <a:rPr lang="en-US" altLang="zh-CN" sz="1800" b="0" i="0" dirty="0">
                    <a:solidFill>
                      <a:srgbClr val="000000"/>
                    </a:solidFill>
                    <a:latin typeface="微软雅黑" pitchFamily="34" charset="0"/>
                    <a:ea typeface="微软雅黑" pitchFamily="34" charset="-122"/>
                    <a:cs typeface="微软雅黑" pitchFamily="34" charset="-120"/>
                  </a:rPr>
                  <a:t>，小船的合速度大小为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𝑣</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m:t>
                            </m:r>
                          </m:e>
                          <m:sub>
                            <m:r>
                              <a:rPr lang="en-US" altLang="zh-CN" sz="1800" baseline="-10000">
                                <a:solidFill>
                                  <a:srgbClr val="000000"/>
                                </a:solidFill>
                                <a:latin typeface="Cambria Math" panose="02040503050406030204" pitchFamily="18" charset="0"/>
                              </a:rPr>
                              <m:t>水</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船</m:t>
                            </m:r>
                          </m:sub>
                          <m:sup>
                            <m:r>
                              <a:rPr lang="en-US" altLang="zh-CN" sz="1800" b="0" i="0">
                                <a:solidFill>
                                  <a:srgbClr val="000000"/>
                                </a:solidFill>
                                <a:latin typeface="Cambria Math" pitchFamily="34" charset="0"/>
                                <a:ea typeface="Cambria Math" pitchFamily="34" charset="-122"/>
                                <a:cs typeface="Cambria Math" pitchFamily="34" charset="-120"/>
                              </a:rPr>
                              <m:t>2</m:t>
                            </m:r>
                          </m:sup>
                        </m:sSubSup>
                      </m:e>
                    </m:rad>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6</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m:t>
                            </m:r>
                          </m:e>
                          <m:sup>
                            <m:r>
                              <a:rPr lang="en-US" altLang="zh-CN" sz="1800" b="0" i="0">
                                <a:solidFill>
                                  <a:srgbClr val="000000"/>
                                </a:solidFill>
                                <a:latin typeface="Cambria Math" pitchFamily="34" charset="0"/>
                                <a:ea typeface="Cambria Math" pitchFamily="34" charset="-122"/>
                                <a:cs typeface="Cambria Math" pitchFamily="34" charset="-120"/>
                              </a:rPr>
                              <m:t>2</m:t>
                            </m:r>
                          </m:sup>
                        </m:sSup>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r>
                      <a:rPr lang="en-US" altLang="zh-CN" sz="1800" b="0" i="0">
                        <a:solidFill>
                          <a:srgbClr val="00000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5</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，过河时间为</a:t>
                </a:r>
              </a:p>
              <a:p>
                <a:pPr latinLnBrk="1">
                  <a:lnSpc>
                    <a:spcPts val="39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𝑡</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𝑙</m:t>
                        </m:r>
                        <m:r>
                          <a:rPr lang="en-US" altLang="zh-CN" b="0" i="0">
                            <a:solidFill>
                              <a:srgbClr val="000000"/>
                            </a:solidFill>
                            <a:latin typeface="Cambria Math" pitchFamily="34" charset="0"/>
                            <a:ea typeface="Cambria Math" pitchFamily="34" charset="-122"/>
                            <a:cs typeface="Cambria Math" pitchFamily="34" charset="-120"/>
                          </a:rPr>
                          <m:t>′</m:t>
                        </m:r>
                      </m:num>
                      <m:den>
                        <m:r>
                          <a:rPr lang="en-US" altLang="zh-CN" b="0" i="0">
                            <a:solidFill>
                              <a:srgbClr val="000000"/>
                            </a:solidFill>
                            <a:latin typeface="Cambria Math" pitchFamily="34" charset="0"/>
                            <a:ea typeface="Cambria Math" pitchFamily="34" charset="-122"/>
                            <a:cs typeface="Cambria Math" pitchFamily="34" charset="-120"/>
                          </a:rPr>
                          <m:t>𝑣</m:t>
                        </m:r>
                        <m:r>
                          <a:rPr lang="en-US" altLang="zh-CN" b="0" i="0">
                            <a:solidFill>
                              <a:srgbClr val="000000"/>
                            </a:solidFill>
                            <a:latin typeface="Cambria Math" pitchFamily="34" charset="0"/>
                            <a:ea typeface="Cambria Math" pitchFamily="34" charset="-122"/>
                            <a:cs typeface="Cambria Math" pitchFamily="34" charset="-120"/>
                          </a:rPr>
                          <m:t>″</m:t>
                        </m:r>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300</m:t>
                        </m:r>
                      </m:num>
                      <m:den>
                        <m:r>
                          <a:rPr lang="en-US" altLang="zh-CN" b="0" i="0">
                            <a:solidFill>
                              <a:srgbClr val="000000"/>
                            </a:solidFill>
                            <a:latin typeface="Cambria Math" pitchFamily="34" charset="0"/>
                            <a:ea typeface="Cambria Math" pitchFamily="34" charset="-122"/>
                            <a:cs typeface="Cambria Math" pitchFamily="34" charset="-120"/>
                          </a:rPr>
                          <m:t>2</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5</m:t>
                            </m:r>
                          </m:e>
                        </m:rad>
                      </m:den>
                    </m:f>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s</m:t>
                    </m:r>
                    <m:r>
                      <a:rPr lang="en-US" altLang="zh-CN" b="0" i="0">
                        <a:solidFill>
                          <a:srgbClr val="000000"/>
                        </a:solidFill>
                        <a:latin typeface="Cambria Math" pitchFamily="34" charset="0"/>
                        <a:ea typeface="Cambria Math" pitchFamily="34" charset="-122"/>
                        <a:cs typeface="Cambria Math" pitchFamily="34" charset="-120"/>
                      </a:rPr>
                      <m:t>=30</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5</m:t>
                        </m:r>
                      </m:e>
                    </m:rad>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6_AS.41_1#4e276089d?vop=1&amp;pid=c1042a1e8&amp;color=0,0,0&amp;bbb=1&amp;hb=1"/>
              <p:cNvSpPr>
                <a:spLocks noRot="1" noChangeAspect="1" noMove="1" noResize="1" noEditPoints="1" noAdjustHandles="1" noChangeArrowheads="1" noChangeShapeType="1" noTextEdit="1"/>
              </p:cNvSpPr>
              <p:nvPr/>
            </p:nvSpPr>
            <p:spPr>
              <a:xfrm>
                <a:off x="832104" y="2227137"/>
                <a:ext cx="10533888" cy="1905000"/>
              </a:xfrm>
              <a:prstGeom prst="rect">
                <a:avLst/>
              </a:prstGeom>
              <a:blipFill>
                <a:blip r:embed="rId5"/>
                <a:stretch>
                  <a:fillRect l="-1389" t="-2236" r="-752" b="-3514"/>
                </a:stretch>
              </a:blipFill>
              <a:ln/>
            </p:spPr>
            <p:txBody>
              <a:bodyPr/>
              <a:lstStyle/>
              <a:p>
                <a:r>
                  <a:rPr lang="zh-CN" altLang="en-US">
                    <a:noFill/>
                  </a:rPr>
                  <a:t> </a:t>
                </a:r>
              </a:p>
            </p:txBody>
          </p:sp>
        </mc:Fallback>
      </mc:AlternateContent>
      <p:pic>
        <p:nvPicPr>
          <p:cNvPr id="5" name="QO_6_AS.41_2#4e276089d?iti=5&amp;vop=1&amp;pid=c1042a1e8&amp;color=0,0,0&amp;tib=255,255,255"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5084064" y="4255264"/>
            <a:ext cx="2029968" cy="1380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O_6_AS.41_3#4e276089d?iti=5&amp;vop=1&amp;pid=c1042a1e8&amp;color=0,0,0"/>
          <p:cNvSpPr/>
          <p:nvPr/>
        </p:nvSpPr>
        <p:spPr>
          <a:xfrm>
            <a:off x="5958554" y="5763008"/>
            <a:ext cx="280988" cy="305943"/>
          </a:xfrm>
          <a:prstGeom prst="rect">
            <a:avLst/>
          </a:prstGeom>
          <a:noFill/>
          <a:ln/>
        </p:spPr>
        <p:txBody>
          <a:bodyPr wrap="square" lIns="0" tIns="0" rIns="0" bIns="0" rtlCol="0" anchor="t"/>
          <a:lstStyle/>
          <a:p>
            <a:pPr algn="ctr" latinLnBrk="1">
              <a:lnSpc>
                <a:spcPct val="120000"/>
              </a:lnSpc>
            </a:pPr>
            <a:r>
              <a:rPr lang="en-US" altLang="zh-CN" sz="1800" b="0" i="0" dirty="0">
                <a:solidFill>
                  <a:srgbClr val="000000"/>
                </a:solidFill>
                <a:latin typeface="微软雅黑" pitchFamily="34" charset="0"/>
                <a:ea typeface="微软雅黑" pitchFamily="34" charset="-122"/>
                <a:cs typeface="微软雅黑" pitchFamily="34" charset="-120"/>
              </a:rPr>
              <a:t>丙</a:t>
            </a:r>
            <a:endParaRPr lang="en-US" altLang="zh-CN" sz="1800" dirty="0"/>
          </a:p>
        </p:txBody>
      </p:sp>
      <p:sp>
        <p:nvSpPr>
          <p:cNvPr id="7" name="QO_6_AS.41_1#4e276089d?vop=1&amp;pid=c1042a1e8&amp;color=0,0,0&amp;bbb=1&amp;hb=1&amp;uw=1">
            <a:extLst>
              <a:ext uri="{FF2B5EF4-FFF2-40B4-BE49-F238E27FC236}">
                <a16:creationId xmlns:a16="http://schemas.microsoft.com/office/drawing/2014/main" id="{ADB2B241-BFE4-7540-6043-52DD4240505A}"/>
              </a:ext>
            </a:extLst>
          </p:cNvPr>
          <p:cNvSpPr/>
          <p:nvPr/>
        </p:nvSpPr>
        <p:spPr>
          <a:xfrm>
            <a:off x="5965889" y="2226914"/>
            <a:ext cx="228663" cy="3433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1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8" name="QO_6_AS.41_1#4e276089d?vop=1&amp;pid=c1042a1e8&amp;color=0,0,0&amp;bbb=1&amp;hb=1&amp;uw=1">
            <a:extLst>
              <a:ext uri="{FF2B5EF4-FFF2-40B4-BE49-F238E27FC236}">
                <a16:creationId xmlns:a16="http://schemas.microsoft.com/office/drawing/2014/main" id="{8587EB33-6269-ABDB-0688-FCCA51A05BE2}"/>
              </a:ext>
            </a:extLst>
          </p:cNvPr>
          <p:cNvSpPr/>
          <p:nvPr/>
        </p:nvSpPr>
        <p:spPr>
          <a:xfrm>
            <a:off x="6194489" y="2226914"/>
            <a:ext cx="5152326" cy="3433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1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9" name="QO_6_AS.41_1#4e276089d?vop=1&amp;pid=c1042a1e8&amp;color=0,0,0&amp;bbb=1&amp;hb=1&amp;uw=1">
            <a:extLst>
              <a:ext uri="{FF2B5EF4-FFF2-40B4-BE49-F238E27FC236}">
                <a16:creationId xmlns:a16="http://schemas.microsoft.com/office/drawing/2014/main" id="{2CB58296-82FA-7E16-DDB6-71280AD05665}"/>
              </a:ext>
            </a:extLst>
          </p:cNvPr>
          <p:cNvSpPr/>
          <p:nvPr/>
        </p:nvSpPr>
        <p:spPr>
          <a:xfrm>
            <a:off x="832104" y="2566639"/>
            <a:ext cx="914400" cy="51479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8">
                                            <p:bg/>
                                          </p:spTgt>
                                        </p:tgtEl>
                                        <p:attrNameLst>
                                          <p:attrName>style.visibility</p:attrName>
                                        </p:attrNameLst>
                                      </p:cBhvr>
                                      <p:to>
                                        <p:strVal val="visible"/>
                                      </p:to>
                                    </p:set>
                                    <p:anim calcmode="lin" valueType="num">
                                      <p:cBhvr additive="base">
                                        <p:cTn id="45"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8">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8">
                                            <p:txEl>
                                              <p:pRg st="0" end="0"/>
                                            </p:txEl>
                                          </p:spTgt>
                                        </p:tgtEl>
                                        <p:attrNameLst>
                                          <p:attrName>style.visibility</p:attrName>
                                        </p:attrNameLst>
                                      </p:cBhvr>
                                      <p:to>
                                        <p:strVal val="visible"/>
                                      </p:to>
                                    </p:set>
                                    <p:anim calcmode="lin" valueType="num">
                                      <p:cBhvr additive="base">
                                        <p:cTn id="4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8">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9">
                                            <p:bg/>
                                          </p:spTgt>
                                        </p:tgtEl>
                                        <p:attrNameLst>
                                          <p:attrName>style.visibility</p:attrName>
                                        </p:attrNameLst>
                                      </p:cBhvr>
                                      <p:to>
                                        <p:strVal val="visible"/>
                                      </p:to>
                                    </p:set>
                                    <p:anim calcmode="lin" valueType="num">
                                      <p:cBhvr additive="base">
                                        <p:cTn id="5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4" dur="500" fill="hold"/>
                                        <p:tgtEl>
                                          <p:spTgt spid="9">
                                            <p:bg/>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9">
                                            <p:txEl>
                                              <p:pRg st="0" end="0"/>
                                            </p:txEl>
                                          </p:spTgt>
                                        </p:tgtEl>
                                        <p:attrNameLst>
                                          <p:attrName>style.visibility</p:attrName>
                                        </p:attrNameLst>
                                      </p:cBhvr>
                                      <p:to>
                                        <p:strVal val="visible"/>
                                      </p:to>
                                    </p:set>
                                    <p:anim calcmode="lin" valueType="num">
                                      <p:cBhvr additive="base">
                                        <p:cTn id="5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9">
                                            <p:txEl>
                                              <p:pRg st="0" end="0"/>
                                            </p:txEl>
                                          </p:spTgt>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5"/>
                                        </p:tgtEl>
                                        <p:attrNameLst>
                                          <p:attrName>style.visibility</p:attrName>
                                        </p:attrNameLst>
                                      </p:cBhvr>
                                      <p:to>
                                        <p:strVal val="visible"/>
                                      </p:to>
                                    </p:set>
                                    <p:anim calcmode="lin" valueType="num">
                                      <p:cBhvr additive="base">
                                        <p:cTn id="61" dur="500" fill="hold"/>
                                        <p:tgtEl>
                                          <p:spTgt spid="5"/>
                                        </p:tgtEl>
                                        <p:attrNameLst>
                                          <p:attrName>ppt_x</p:attrName>
                                        </p:attrNameLst>
                                      </p:cBhvr>
                                      <p:tavLst>
                                        <p:tav tm="0">
                                          <p:val>
                                            <p:strVal val="#ppt_x"/>
                                          </p:val>
                                        </p:tav>
                                        <p:tav tm="100000">
                                          <p:val>
                                            <p:strVal val="#ppt_x"/>
                                          </p:val>
                                        </p:tav>
                                      </p:tavLst>
                                    </p:anim>
                                    <p:anim calcmode="lin" valueType="num">
                                      <p:cBhvr additive="base">
                                        <p:cTn id="62" dur="500" fill="hold"/>
                                        <p:tgtEl>
                                          <p:spTgt spid="5"/>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6">
                                            <p:bg/>
                                          </p:spTgt>
                                        </p:tgtEl>
                                        <p:attrNameLst>
                                          <p:attrName>style.visibility</p:attrName>
                                        </p:attrNameLst>
                                      </p:cBhvr>
                                      <p:to>
                                        <p:strVal val="visible"/>
                                      </p:to>
                                    </p:set>
                                    <p:anim calcmode="lin" valueType="num">
                                      <p:cBhvr additive="base">
                                        <p:cTn id="6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66" dur="500" fill="hold"/>
                                        <p:tgtEl>
                                          <p:spTgt spid="6">
                                            <p:bg/>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6">
                                            <p:txEl>
                                              <p:pRg st="0" end="0"/>
                                            </p:txEl>
                                          </p:spTgt>
                                        </p:tgtEl>
                                        <p:attrNameLst>
                                          <p:attrName>style.visibility</p:attrName>
                                        </p:attrNameLst>
                                      </p:cBhvr>
                                      <p:to>
                                        <p:strVal val="visible"/>
                                      </p:to>
                                    </p:set>
                                    <p:anim calcmode="lin" valueType="num">
                                      <p:cBhvr additive="base">
                                        <p:cTn id="6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8" grpId="0" build="p" animBg="1"/>
      <p:bldP spid="9"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2_1#95e46a3d1?vop=1&amp;pid=4d4af618d&amp;color=0,0,0&amp;bt=1&amp;bbb=1&amp;hb=1"/>
              <p:cNvSpPr/>
              <p:nvPr/>
            </p:nvSpPr>
            <p:spPr>
              <a:xfrm>
                <a:off x="832104" y="1512000"/>
                <a:ext cx="10533888" cy="15703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如图所示，一两岸平行的河宽为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点为两侧河岸上正对着的两点.一艘小船从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点出发渡河，</a:t>
                </a:r>
              </a:p>
              <a:p>
                <a:pPr latinLnBrk="1">
                  <a:lnSpc>
                    <a:spcPts val="3200"/>
                  </a:lnSpc>
                </a:pPr>
                <a:r>
                  <a:rPr lang="en-US" altLang="zh-CN" sz="1800" b="0" i="0">
                    <a:solidFill>
                      <a:srgbClr val="000000"/>
                    </a:solidFill>
                    <a:latin typeface="微软雅黑" pitchFamily="34" charset="0"/>
                    <a:ea typeface="微软雅黑" pitchFamily="34" charset="-122"/>
                    <a:cs typeface="微软雅黑" pitchFamily="34" charset="-120"/>
                  </a:rPr>
                  <a:t>渡河过程中小船保持船头始终与河岸垂直</a:t>
                </a:r>
                <a:r>
                  <a:rPr lang="en-US" altLang="zh-CN" sz="1800" b="0" i="0" dirty="0">
                    <a:solidFill>
                      <a:srgbClr val="000000"/>
                    </a:solidFill>
                    <a:latin typeface="微软雅黑" pitchFamily="34" charset="0"/>
                    <a:ea typeface="微软雅黑" pitchFamily="34" charset="-122"/>
                    <a:cs typeface="微软雅黑" pitchFamily="34" charset="-120"/>
                  </a:rPr>
                  <a:t>，在垂直河岸方向小船以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=0.2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的加速度从静止开始做匀</a:t>
                </a:r>
              </a:p>
              <a:p>
                <a:pPr latinLnBrk="1">
                  <a:lnSpc>
                    <a:spcPts val="3200"/>
                  </a:lnSpc>
                </a:pPr>
                <a:r>
                  <a:rPr lang="en-US" altLang="zh-CN" sz="1800" b="0" i="0">
                    <a:solidFill>
                      <a:srgbClr val="000000"/>
                    </a:solidFill>
                    <a:latin typeface="微软雅黑" pitchFamily="34" charset="0"/>
                    <a:ea typeface="微软雅黑" pitchFamily="34" charset="-122"/>
                    <a:cs typeface="微软雅黑" pitchFamily="34" charset="-120"/>
                  </a:rPr>
                  <a:t>加速直线运动</a:t>
                </a:r>
                <a:r>
                  <a:rPr lang="en-US" altLang="zh-CN" sz="1800" b="0" i="0" dirty="0">
                    <a:solidFill>
                      <a:srgbClr val="000000"/>
                    </a:solidFill>
                    <a:latin typeface="微软雅黑" pitchFamily="34" charset="0"/>
                    <a:ea typeface="微软雅黑" pitchFamily="34" charset="-122"/>
                    <a:cs typeface="微软雅黑" pitchFamily="34" charset="-120"/>
                  </a:rPr>
                  <a:t>.已知水流速度保持不变，小船到达对岸下游距离</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处的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a:t>
                </a:r>
                <a:r>
                  <a:rPr lang="en-US" altLang="zh-CN" sz="1800" b="0" i="0">
                    <a:solidFill>
                      <a:srgbClr val="000000"/>
                    </a:solidFill>
                    <a:latin typeface="微软雅黑" pitchFamily="34" charset="0"/>
                    <a:ea typeface="微软雅黑" pitchFamily="34" charset="-122"/>
                    <a:cs typeface="微软雅黑" pitchFamily="34" charset="-120"/>
                  </a:rPr>
                  <a:t>，下列说法正确的是</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42_1#95e46a3d1?vop=1&amp;pid=4d4af618d&amp;color=0,0,0&amp;bt=1&amp;bbb=1&amp;hb=1"/>
              <p:cNvSpPr>
                <a:spLocks noRot="1" noChangeAspect="1" noMove="1" noResize="1" noEditPoints="1" noAdjustHandles="1" noChangeArrowheads="1" noChangeShapeType="1" noTextEdit="1"/>
              </p:cNvSpPr>
              <p:nvPr/>
            </p:nvSpPr>
            <p:spPr>
              <a:xfrm>
                <a:off x="832104" y="1512000"/>
                <a:ext cx="10533888" cy="1570355"/>
              </a:xfrm>
              <a:prstGeom prst="rect">
                <a:avLst/>
              </a:prstGeom>
              <a:blipFill>
                <a:blip r:embed="rId3"/>
                <a:stretch>
                  <a:fillRect l="-1389" r="-694" b="-8915"/>
                </a:stretch>
              </a:blipFill>
              <a:ln/>
            </p:spPr>
            <p:txBody>
              <a:bodyPr/>
              <a:lstStyle/>
              <a:p>
                <a:r>
                  <a:rPr lang="zh-CN" altLang="en-US">
                    <a:noFill/>
                  </a:rPr>
                  <a:t> </a:t>
                </a:r>
              </a:p>
            </p:txBody>
          </p:sp>
        </mc:Fallback>
      </mc:AlternateContent>
      <p:sp>
        <p:nvSpPr>
          <p:cNvPr id="3" name="QC_4_AN.43_1#95e46a3d1.bracket?vop=1&amp;pid=4d4af618d&amp;color=0,0,0&amp;vpa=10"/>
          <p:cNvSpPr/>
          <p:nvPr/>
        </p:nvSpPr>
        <p:spPr>
          <a:xfrm>
            <a:off x="1015460" y="2721929"/>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p:pic>
        <p:nvPicPr>
          <p:cNvPr id="4" name="QC_4_BD.42_2#95e46a3d1?htil=5&amp;vop=1&amp;pid=4d4af618d&amp;color=0,0,0&amp;tib=255,255,255&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537192" y="2868106"/>
            <a:ext cx="1837944" cy="9692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42_3#95e46a3d1.choices?htil=5&amp;vop=1&amp;pid=4d4af618d&amp;color=0,0,0&amp;bbb=1&amp;hs=1"/>
              <p:cNvSpPr/>
              <p:nvPr/>
            </p:nvSpPr>
            <p:spPr>
              <a:xfrm>
                <a:off x="832104" y="3093404"/>
                <a:ext cx="8613648" cy="15703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小船到达对岸的时间为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2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水流速度大小为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2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只增大水流速度，过河时间变短</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只增大水流速度，小船到达对岸时的速度大小不变</a:t>
                </a:r>
                <a:endParaRPr lang="en-US" altLang="zh-CN" sz="1800" dirty="0"/>
              </a:p>
            </p:txBody>
          </p:sp>
        </mc:Choice>
        <mc:Fallback>
          <p:sp>
            <p:nvSpPr>
              <p:cNvPr id="5" name="QC_4_BD.42_3#95e46a3d1.choices?htil=5&amp;vop=1&amp;pid=4d4af618d&amp;color=0,0,0&amp;bbb=1&amp;hs=1"/>
              <p:cNvSpPr>
                <a:spLocks noRot="1" noChangeAspect="1" noMove="1" noResize="1" noEditPoints="1" noAdjustHandles="1" noChangeArrowheads="1" noChangeShapeType="1" noTextEdit="1"/>
              </p:cNvSpPr>
              <p:nvPr/>
            </p:nvSpPr>
            <p:spPr>
              <a:xfrm>
                <a:off x="832104" y="3093404"/>
                <a:ext cx="8613648" cy="1570355"/>
              </a:xfrm>
              <a:prstGeom prst="rect">
                <a:avLst/>
              </a:prstGeom>
              <a:blipFill>
                <a:blip r:embed="rId5"/>
                <a:stretch>
                  <a:fillRect l="-1699" b="-891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4_AS.44_1#95e46a3d1?vop=1&amp;pid=4d4af618d&amp;color=0,0,0&amp;bbb=1&amp;hb=1&amp;hs=1"/>
              <p:cNvSpPr/>
              <p:nvPr/>
            </p:nvSpPr>
            <p:spPr>
              <a:xfrm>
                <a:off x="832104" y="4672776"/>
                <a:ext cx="10533888" cy="116713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【解析】在垂直河岸方向有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𝑎</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，解得小船到达对岸的时间为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=20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，故A正确；</a:t>
                </a:r>
                <a:r>
                  <a:rPr lang="en-US" altLang="zh-CN" sz="1800" b="0" i="0">
                    <a:solidFill>
                      <a:srgbClr val="000000"/>
                    </a:solidFill>
                    <a:latin typeface="微软雅黑" pitchFamily="34" charset="0"/>
                    <a:ea typeface="微软雅黑" pitchFamily="34" charset="-122"/>
                    <a:cs typeface="微软雅黑" pitchFamily="34" charset="-120"/>
                  </a:rPr>
                  <a:t>在沿河岸方向，</a:t>
                </a:r>
              </a:p>
              <a:p>
                <a:pPr latinLnBrk="1">
                  <a:lnSpc>
                    <a:spcPts val="3200"/>
                  </a:lnSpc>
                </a:pPr>
                <a:r>
                  <a:rPr lang="en-US" altLang="zh-CN" sz="1800" b="0" i="0">
                    <a:solidFill>
                      <a:srgbClr val="000000"/>
                    </a:solidFill>
                    <a:latin typeface="微软雅黑" pitchFamily="34" charset="0"/>
                    <a:ea typeface="微软雅黑" pitchFamily="34" charset="-122"/>
                    <a:cs typeface="微软雅黑" pitchFamily="34" charset="-120"/>
                  </a:rPr>
                  <a:t>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𝐿</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𝑣𝑡</m:t>
                    </m:r>
                  </m:oMath>
                </a14:m>
                <a:r>
                  <a:rPr lang="en-US" altLang="zh-CN" sz="1800" b="0" i="0" dirty="0">
                    <a:solidFill>
                      <a:srgbClr val="000000"/>
                    </a:solidFill>
                    <a:latin typeface="微软雅黑" pitchFamily="34" charset="0"/>
                    <a:ea typeface="微软雅黑" pitchFamily="34" charset="-122"/>
                    <a:cs typeface="微软雅黑" pitchFamily="34" charset="-120"/>
                  </a:rPr>
                  <a:t>，解得水流速度大小为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，故B错误；只增大水流速度，垂直河岸的分运动不变</a:t>
                </a:r>
                <a:r>
                  <a:rPr lang="en-US" altLang="zh-CN" sz="1800" b="0" i="0">
                    <a:solidFill>
                      <a:srgbClr val="000000"/>
                    </a:solidFill>
                    <a:latin typeface="微软雅黑" pitchFamily="34" charset="0"/>
                    <a:ea typeface="微软雅黑" pitchFamily="34" charset="-122"/>
                    <a:cs typeface="微软雅黑" pitchFamily="34" charset="-120"/>
                  </a:rPr>
                  <a:t>，即渡河</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时间不变</a:t>
                </a:r>
                <a:r>
                  <a:rPr lang="en-US" altLang="zh-CN" b="0" i="0" dirty="0">
                    <a:solidFill>
                      <a:srgbClr val="000000"/>
                    </a:solidFill>
                    <a:latin typeface="微软雅黑" pitchFamily="34" charset="0"/>
                    <a:ea typeface="微软雅黑" pitchFamily="34" charset="-122"/>
                    <a:cs typeface="微软雅黑" pitchFamily="34" charset="-120"/>
                  </a:rPr>
                  <a:t>，故C错误；只增大水流速度，根据运动的合成，可知小船到达对岸时的速度大小变大，故D错误.</a:t>
                </a:r>
                <a:endParaRPr lang="en-US" altLang="zh-CN" dirty="0"/>
              </a:p>
            </p:txBody>
          </p:sp>
        </mc:Choice>
        <mc:Fallback>
          <p:sp>
            <p:nvSpPr>
              <p:cNvPr id="6" name="QC_4_AS.44_1#95e46a3d1?vop=1&amp;pid=4d4af618d&amp;color=0,0,0&amp;bbb=1&amp;hb=1&amp;hs=1"/>
              <p:cNvSpPr>
                <a:spLocks noRot="1" noChangeAspect="1" noMove="1" noResize="1" noEditPoints="1" noAdjustHandles="1" noChangeArrowheads="1" noChangeShapeType="1" noTextEdit="1"/>
              </p:cNvSpPr>
              <p:nvPr/>
            </p:nvSpPr>
            <p:spPr>
              <a:xfrm>
                <a:off x="832104" y="4672776"/>
                <a:ext cx="10533888" cy="1167130"/>
              </a:xfrm>
              <a:prstGeom prst="rect">
                <a:avLst/>
              </a:prstGeom>
              <a:blipFill>
                <a:blip r:embed="rId6"/>
                <a:stretch>
                  <a:fillRect l="-1389" t="-524" r="-2778" b="-1204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5_1#ea2608d79?vop=1&amp;pid=4d4af618d&amp;color=0,0,0&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发高远球是羽毛球运动中的一项基本技能.某同学发高远球，羽毛球的运动轨迹如图所示</a:t>
                </a:r>
                <a:r>
                  <a:rPr lang="en-US" altLang="zh-CN" sz="1800" b="0" i="0">
                    <a:solidFill>
                      <a:srgbClr val="000000"/>
                    </a:solidFill>
                    <a:latin typeface="微软雅黑" pitchFamily="34" charset="0"/>
                    <a:ea typeface="微软雅黑" pitchFamily="34" charset="-122"/>
                    <a:cs typeface="微软雅黑" pitchFamily="34" charset="-120"/>
                  </a:rPr>
                  <a:t>.假设此过程中</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羽毛球竖直方向所受空气阻力大小保持不变</a:t>
                </a:r>
                <a:r>
                  <a:rPr lang="en-US" altLang="zh-CN" sz="1800" b="0" i="0" dirty="0">
                    <a:solidFill>
                      <a:srgbClr val="000000"/>
                    </a:solidFill>
                    <a:latin typeface="微软雅黑" pitchFamily="34" charset="0"/>
                    <a:ea typeface="微软雅黑" pitchFamily="34" charset="-122"/>
                    <a:cs typeface="微软雅黑" pitchFamily="34" charset="-120"/>
                  </a:rPr>
                  <a:t>，以竖直向上为正方向，则下列关于羽毛球竖直方向的位移</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时间图像中</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可能正确的是(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45_1#ea2608d79?vop=1&amp;pid=4d4af618d&amp;color=0,0,0&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926" b="-12308"/>
                </a:stretch>
              </a:blipFill>
              <a:ln/>
            </p:spPr>
            <p:txBody>
              <a:bodyPr/>
              <a:lstStyle/>
              <a:p>
                <a:r>
                  <a:rPr lang="zh-CN" altLang="en-US">
                    <a:noFill/>
                  </a:rPr>
                  <a:t> </a:t>
                </a:r>
              </a:p>
            </p:txBody>
          </p:sp>
        </mc:Fallback>
      </mc:AlternateContent>
      <p:sp>
        <p:nvSpPr>
          <p:cNvPr id="3" name="QC_4_AN.46_1#ea2608d79.bracket?vop=1&amp;pid=4d4af618d&amp;color=0,0,0&amp;vpa=11"/>
          <p:cNvSpPr/>
          <p:nvPr/>
        </p:nvSpPr>
        <p:spPr>
          <a:xfrm>
            <a:off x="3758660"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p:pic>
        <p:nvPicPr>
          <p:cNvPr id="4" name="QC_4_BD.45_2#ea2608d79?htil=6&amp;vop=1&amp;pid=4d4af618d&amp;color=0,0,0&amp;tib=255,255,25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338842" y="4904932"/>
            <a:ext cx="1600200" cy="9052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45_3#ea2608d79.choices?htil=6&amp;vop=1&amp;pid=4d4af618d&amp;color=0,0,0&amp;bbb=1"/>
          <p:cNvSpPr/>
          <p:nvPr/>
        </p:nvSpPr>
        <p:spPr>
          <a:xfrm>
            <a:off x="832104" y="4904932"/>
            <a:ext cx="8842248" cy="819214"/>
          </a:xfrm>
          <a:prstGeom prst="rect">
            <a:avLst/>
          </a:prstGeom>
          <a:noFill/>
          <a:ln/>
        </p:spPr>
        <p:txBody>
          <a:bodyPr wrap="none" lIns="0" tIns="0" rIns="0" bIns="0" rtlCol="0" anchor="t"/>
          <a:lstStyle/>
          <a:p>
            <a:pPr latinLnBrk="1">
              <a:lnSpc>
                <a:spcPts val="7300"/>
              </a:lnSpc>
              <a:tabLst>
                <a:tab pos="2277237" algn="l"/>
                <a:tab pos="4529074" algn="l"/>
                <a:tab pos="678091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41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41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41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a:solidFill>
                  <a:srgbClr val="000000"/>
                </a:solidFill>
                <a:latin typeface="SimSun" pitchFamily="34" charset="0"/>
                <a:ea typeface="SimSun" pitchFamily="34" charset="-122"/>
                <a:cs typeface="SimSun" pitchFamily="34" charset="-120"/>
              </a:rPr>
              <a:t> </a:t>
            </a:r>
            <a:r>
              <a:rPr lang="en-US" altLang="zh-CN" sz="41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endParaRPr lang="en-US" altLang="zh-CN" sz="900" dirty="0">
              <a:latin typeface="SimSun" panose="02010600030101010101" pitchFamily="2" charset="-122"/>
            </a:endParaRPr>
          </a:p>
        </p:txBody>
      </p:sp>
      <p:pic>
        <p:nvPicPr>
          <p:cNvPr id="6" name="QC_4_BD.45_3#ea2608d79.choice_image?htil=6&amp;vop=1&amp;pid=4d4af618d&amp;color=0,0,0&amp;tib=255,255,255&amp;ii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1163479" y="4908806"/>
            <a:ext cx="969264" cy="82296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4_BD.45_3#ea2608d79.choice_image?htil=6&amp;vop=1&amp;pid=4d4af618d&amp;color=0,0,0&amp;tib=255,255,255&amp;iip=2"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3423126" y="4908806"/>
            <a:ext cx="969264" cy="82296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4_BD.45_3#ea2608d79.choice_image?htil=6&amp;vop=1&amp;pid=4d4af618d&amp;color=0,0,0&amp;tib=255,255,255&amp;iip=3"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5684361" y="4908806"/>
            <a:ext cx="969264" cy="82296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QC_4_BD.45_3#ea2608d79.choice_image?htil=6&amp;vop=1&amp;pid=4d4af618d&amp;color=0,0,0&amp;tib=255,255,255&amp;iip=4" descr="preencoded.png"/>
          <p:cNvPicPr>
            <a:picLocks noChangeAspect="1"/>
          </p:cNvPicPr>
          <p:nvPr/>
        </p:nvPicPr>
        <p:blipFill>
          <a:blip r:embed="rId8">
            <a:clrChange>
              <a:clrFrom>
                <a:srgbClr val="FFFFFF"/>
              </a:clrFrom>
              <a:clrTo>
                <a:srgbClr val="FFFFFF">
                  <a:alpha val="0"/>
                </a:srgbClr>
              </a:clrTo>
            </a:clrChange>
          </a:blip>
          <a:stretch>
            <a:fillRect/>
          </a:stretch>
        </p:blipFill>
        <p:spPr>
          <a:xfrm>
            <a:off x="7943438" y="4908806"/>
            <a:ext cx="969264" cy="8229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10" name="QC_4_AS.47_1#ea2608d79?vop=1&amp;pid=4d4af618d&amp;color=0,0,0&amp;bbb=1&amp;hb=1"/>
          <p:cNvSpPr/>
          <p:nvPr/>
        </p:nvSpPr>
        <p:spPr>
          <a:xfrm>
            <a:off x="832104" y="2754822"/>
            <a:ext cx="10533888" cy="20307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【解析】羽毛球上升阶段，竖直方向的速度逐渐减小，图像中图线的斜率逐渐减小，在最高点</a:t>
            </a:r>
            <a:r>
              <a:rPr lang="en-US" altLang="zh-CN" sz="1800" b="0" i="0">
                <a:solidFill>
                  <a:srgbClr val="000000"/>
                </a:solidFill>
                <a:latin typeface="微软雅黑" pitchFamily="34" charset="0"/>
                <a:ea typeface="微软雅黑" pitchFamily="34" charset="-122"/>
                <a:cs typeface="微软雅黑" pitchFamily="34" charset="-120"/>
              </a:rPr>
              <a:t>，竖直方向</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的速度为零</a:t>
            </a:r>
            <a:r>
              <a:rPr lang="en-US" altLang="zh-CN" sz="1800" b="0" i="0" dirty="0">
                <a:solidFill>
                  <a:srgbClr val="000000"/>
                </a:solidFill>
                <a:latin typeface="微软雅黑" pitchFamily="34" charset="0"/>
                <a:ea typeface="微软雅黑" pitchFamily="34" charset="-122"/>
                <a:cs typeface="微软雅黑" pitchFamily="34" charset="-120"/>
              </a:rPr>
              <a:t>，即图线的斜率为零；羽毛球下落阶段，竖直方向的速度逐渐增大</a:t>
            </a:r>
            <a:r>
              <a:rPr lang="en-US" altLang="zh-CN" sz="1800" b="0" i="0">
                <a:solidFill>
                  <a:srgbClr val="000000"/>
                </a:solidFill>
                <a:latin typeface="微软雅黑" pitchFamily="34" charset="0"/>
                <a:ea typeface="微软雅黑" pitchFamily="34" charset="-122"/>
                <a:cs typeface="微软雅黑" pitchFamily="34" charset="-120"/>
              </a:rPr>
              <a:t>，图线斜率的绝对值逐渐增</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大</a:t>
            </a:r>
            <a:r>
              <a:rPr lang="en-US" altLang="zh-CN" sz="1800" b="0" i="0" dirty="0">
                <a:solidFill>
                  <a:srgbClr val="000000"/>
                </a:solidFill>
                <a:latin typeface="微软雅黑" pitchFamily="34" charset="0"/>
                <a:ea typeface="微软雅黑" pitchFamily="34" charset="-122"/>
                <a:cs typeface="微软雅黑" pitchFamily="34" charset="-120"/>
              </a:rPr>
              <a:t>.羽毛球上升阶段竖直方向的合力较大，加速度较大，根据匀变速直线运动的规律</a:t>
            </a:r>
            <a:r>
              <a:rPr lang="en-US" altLang="zh-CN" sz="1800" b="0" i="0">
                <a:solidFill>
                  <a:srgbClr val="000000"/>
                </a:solidFill>
                <a:latin typeface="微软雅黑" pitchFamily="34" charset="0"/>
                <a:ea typeface="微软雅黑" pitchFamily="34" charset="-122"/>
                <a:cs typeface="微软雅黑" pitchFamily="34" charset="-120"/>
              </a:rPr>
              <a:t>，羽毛球上升阶段竖</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直方向的初速度大小大于下降阶段竖直方向的末速度大小</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即羽毛球上升阶段竖直方向的平均速度较大，</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上升时间较短</a:t>
            </a:r>
            <a:r>
              <a:rPr lang="en-US" altLang="zh-CN" b="0" i="0" dirty="0">
                <a:solidFill>
                  <a:srgbClr val="000000"/>
                </a:solidFill>
                <a:latin typeface="微软雅黑" pitchFamily="34" charset="0"/>
                <a:ea typeface="微软雅黑" pitchFamily="34" charset="-122"/>
                <a:cs typeface="微软雅黑" pitchFamily="34" charset="-120"/>
              </a:rPr>
              <a:t>，故A正确.</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0">
                                            <p:bg/>
                                          </p:spTgt>
                                        </p:tgtEl>
                                        <p:attrNameLst>
                                          <p:attrName>style.visibility</p:attrName>
                                        </p:attrNameLst>
                                      </p:cBhvr>
                                      <p:to>
                                        <p:strVal val="visible"/>
                                      </p:to>
                                    </p:set>
                                    <p:anim calcmode="lin" valueType="num">
                                      <p:cBhvr additive="base">
                                        <p:cTn id="1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10">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0">
                                            <p:txEl>
                                              <p:pRg st="0" end="0"/>
                                            </p:txEl>
                                          </p:spTgt>
                                        </p:tgtEl>
                                        <p:attrNameLst>
                                          <p:attrName>style.visibility</p:attrName>
                                        </p:attrNameLst>
                                      </p:cBhvr>
                                      <p:to>
                                        <p:strVal val="visible"/>
                                      </p:to>
                                    </p:set>
                                    <p:anim calcmode="lin" valueType="num">
                                      <p:cBhvr additive="base">
                                        <p:cTn id="2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0">
                                            <p:txEl>
                                              <p:pRg st="1" end="1"/>
                                            </p:txEl>
                                          </p:spTgt>
                                        </p:tgtEl>
                                        <p:attrNameLst>
                                          <p:attrName>style.visibility</p:attrName>
                                        </p:attrNameLst>
                                      </p:cBhvr>
                                      <p:to>
                                        <p:strVal val="visible"/>
                                      </p:to>
                                    </p:set>
                                    <p:anim calcmode="lin" valueType="num">
                                      <p:cBhvr additive="base">
                                        <p:cTn id="25"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0">
                                            <p:txEl>
                                              <p:pRg st="2" end="2"/>
                                            </p:txEl>
                                          </p:spTgt>
                                        </p:tgtEl>
                                        <p:attrNameLst>
                                          <p:attrName>style.visibility</p:attrName>
                                        </p:attrNameLst>
                                      </p:cBhvr>
                                      <p:to>
                                        <p:strVal val="visible"/>
                                      </p:to>
                                    </p:set>
                                    <p:anim calcmode="lin" valueType="num">
                                      <p:cBhvr additive="base">
                                        <p:cTn id="29"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0">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0">
                                            <p:txEl>
                                              <p:pRg st="3" end="3"/>
                                            </p:txEl>
                                          </p:spTgt>
                                        </p:tgtEl>
                                        <p:attrNameLst>
                                          <p:attrName>style.visibility</p:attrName>
                                        </p:attrNameLst>
                                      </p:cBhvr>
                                      <p:to>
                                        <p:strVal val="visible"/>
                                      </p:to>
                                    </p:set>
                                    <p:anim calcmode="lin" valueType="num">
                                      <p:cBhvr additive="base">
                                        <p:cTn id="33"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0">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0">
                                            <p:txEl>
                                              <p:pRg st="4" end="4"/>
                                            </p:txEl>
                                          </p:spTgt>
                                        </p:tgtEl>
                                        <p:attrNameLst>
                                          <p:attrName>style.visibility</p:attrName>
                                        </p:attrNameLst>
                                      </p:cBhvr>
                                      <p:to>
                                        <p:strVal val="visible"/>
                                      </p:to>
                                    </p:set>
                                    <p:anim calcmode="lin" valueType="num">
                                      <p:cBhvr additive="base">
                                        <p:cTn id="37" dur="500" fill="hold"/>
                                        <p:tgtEl>
                                          <p:spTgt spid="10">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0">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10"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6aa1690aa.fixed?pid=07fc0eae8&amp;color=255,240,0&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FFF000"/>
                </a:solidFill>
                <a:latin typeface="微软雅黑" pitchFamily="34" charset="0"/>
                <a:ea typeface="微软雅黑" pitchFamily="34" charset="-122"/>
                <a:cs typeface="微软雅黑" pitchFamily="34" charset="-120"/>
              </a:rPr>
              <a:t>第五章</a:t>
            </a:r>
            <a:r>
              <a:rPr lang="en-US" altLang="zh-CN" sz="4400" b="1" i="0" dirty="0">
                <a:solidFill>
                  <a:srgbClr val="FFF000"/>
                </a:solidFill>
                <a:latin typeface="SimSun" pitchFamily="34" charset="0"/>
                <a:ea typeface="SimSun" pitchFamily="34" charset="-122"/>
                <a:cs typeface="SimSun" pitchFamily="34" charset="-120"/>
              </a:rPr>
              <a:t> </a:t>
            </a:r>
            <a:r>
              <a:rPr lang="en-US" altLang="zh-CN" sz="4400" b="1" i="0" dirty="0">
                <a:solidFill>
                  <a:srgbClr val="FFF000"/>
                </a:solidFill>
                <a:latin typeface="微软雅黑" pitchFamily="34" charset="0"/>
                <a:ea typeface="微软雅黑" pitchFamily="34" charset="-122"/>
                <a:cs typeface="微软雅黑" pitchFamily="34" charset="-120"/>
              </a:rPr>
              <a:t>抛体运动</a:t>
            </a:r>
            <a:endParaRPr lang="en-US" altLang="zh-CN" sz="4400" dirty="0"/>
          </a:p>
        </p:txBody>
      </p:sp>
      <p:sp>
        <p:nvSpPr>
          <p:cNvPr id="3" name="C_2_BD#6aa1690aa.fixed?pid=07fc0eae8&amp;color=255,255,255&amp;bbb=1"/>
          <p:cNvSpPr/>
          <p:nvPr/>
        </p:nvSpPr>
        <p:spPr>
          <a:xfrm>
            <a:off x="0" y="2880360"/>
            <a:ext cx="12188952" cy="649224"/>
          </a:xfrm>
          <a:prstGeom prst="rect">
            <a:avLst/>
          </a:prstGeom>
          <a:noFill/>
          <a:ln/>
        </p:spPr>
        <p:txBody>
          <a:bodyPr wrap="none" lIns="0" tIns="0" rIns="0" bIns="0" rtlCol="0" anchor="ctr"/>
          <a:lstStyle/>
          <a:p>
            <a:pPr algn="ctr" latinLnBrk="1">
              <a:lnSpc>
                <a:spcPts val="4000"/>
              </a:lnSpc>
            </a:pPr>
            <a:r>
              <a:rPr lang="en-US" altLang="zh-CN" sz="3200" b="0" i="0" dirty="0">
                <a:solidFill>
                  <a:srgbClr val="FFFFFF"/>
                </a:solidFill>
                <a:latin typeface="微软雅黑" pitchFamily="34" charset="0"/>
                <a:ea typeface="微软雅黑" pitchFamily="34" charset="-122"/>
                <a:cs typeface="微软雅黑" pitchFamily="34" charset="-120"/>
              </a:rPr>
              <a:t>第2节</a:t>
            </a:r>
            <a:r>
              <a:rPr lang="en-US" altLang="zh-CN" sz="3200" b="0" i="0" dirty="0">
                <a:solidFill>
                  <a:srgbClr val="FFFFFF"/>
                </a:solidFill>
                <a:latin typeface="SimSun" pitchFamily="34" charset="0"/>
                <a:ea typeface="SimSun" pitchFamily="34" charset="-122"/>
                <a:cs typeface="SimSun" pitchFamily="34" charset="-120"/>
              </a:rPr>
              <a:t> </a:t>
            </a:r>
            <a:r>
              <a:rPr lang="en-US" altLang="zh-CN" sz="3200" b="0" i="0" dirty="0">
                <a:solidFill>
                  <a:srgbClr val="FFFFFF"/>
                </a:solidFill>
                <a:latin typeface="微软雅黑" pitchFamily="34" charset="0"/>
                <a:ea typeface="微软雅黑" pitchFamily="34" charset="-122"/>
                <a:cs typeface="微软雅黑" pitchFamily="34" charset="-120"/>
              </a:rPr>
              <a:t>运动的合成与分解</a:t>
            </a:r>
            <a:endParaRPr lang="en-US" altLang="zh-CN" sz="32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8_1#a7b19046a?vop=1&amp;pid=4d4af618d&amp;color=0,0,0&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在体育场的水平地板上建立平面直角坐标系，一辆电动玩具小车在地板上运动，坐标原点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时</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刻小车的位置</a:t>
                </a:r>
                <a:r>
                  <a:rPr lang="en-US" altLang="zh-CN" sz="1800" b="0" i="0" dirty="0">
                    <a:solidFill>
                      <a:srgbClr val="000000"/>
                    </a:solidFill>
                    <a:latin typeface="微软雅黑" pitchFamily="34" charset="0"/>
                    <a:ea typeface="微软雅黑" pitchFamily="34" charset="-122"/>
                    <a:cs typeface="微软雅黑" pitchFamily="34" charset="-120"/>
                  </a:rPr>
                  <a:t>，如图（a）所示，其沿</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oMath>
                </a14:m>
                <a:r>
                  <a:rPr lang="en-US" altLang="zh-CN" sz="1800" b="0" i="0" dirty="0">
                    <a:solidFill>
                      <a:srgbClr val="000000"/>
                    </a:solidFill>
                    <a:latin typeface="微软雅黑" pitchFamily="34" charset="0"/>
                    <a:ea typeface="微软雅黑" pitchFamily="34" charset="-122"/>
                    <a:cs typeface="微软雅黑" pitchFamily="34" charset="-120"/>
                  </a:rPr>
                  <a:t>轴正方向的速度随时间变化规律如图（b）所示，沿</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轴正方向的</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位移随时间的变化规律如图</a:t>
                </a:r>
                <a:r>
                  <a:rPr lang="en-US" altLang="zh-CN" b="0" i="0" dirty="0">
                    <a:solidFill>
                      <a:srgbClr val="000000"/>
                    </a:solidFill>
                    <a:latin typeface="微软雅黑" pitchFamily="34" charset="0"/>
                    <a:ea typeface="微软雅黑" pitchFamily="34" charset="-122"/>
                    <a:cs typeface="微软雅黑" pitchFamily="34" charset="-120"/>
                  </a:rPr>
                  <a:t>（c）所示（图线为抛物线的一部分，坐标原点</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为抛物线的顶点），</a:t>
                </a:r>
                <a:r>
                  <a:rPr lang="en-US" altLang="zh-CN" b="0" i="0">
                    <a:solidFill>
                      <a:srgbClr val="000000"/>
                    </a:solidFill>
                    <a:latin typeface="微软雅黑" pitchFamily="34" charset="0"/>
                    <a:ea typeface="微软雅黑" pitchFamily="34" charset="-122"/>
                    <a:cs typeface="微软雅黑" pitchFamily="34" charset="-120"/>
                  </a:rPr>
                  <a:t>则(</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48_1#a7b19046a?vop=1&amp;pid=4d4af618d&amp;color=0,0,0&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2025" b="-12308"/>
                </a:stretch>
              </a:blipFill>
              <a:ln/>
            </p:spPr>
            <p:txBody>
              <a:bodyPr/>
              <a:lstStyle/>
              <a:p>
                <a:r>
                  <a:rPr lang="zh-CN" altLang="en-US">
                    <a:noFill/>
                  </a:rPr>
                  <a:t> </a:t>
                </a:r>
              </a:p>
            </p:txBody>
          </p:sp>
        </mc:Fallback>
      </mc:AlternateContent>
      <p:sp>
        <p:nvSpPr>
          <p:cNvPr id="3" name="QC_4_AN.49_1#a7b19046a.bracket?vop=1&amp;pid=4d4af618d&amp;color=0,0,0&amp;vpa=12"/>
          <p:cNvSpPr/>
          <p:nvPr/>
        </p:nvSpPr>
        <p:spPr>
          <a:xfrm>
            <a:off x="10890535"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pic>
        <p:nvPicPr>
          <p:cNvPr id="4" name="QC_4_BD.48_3#a7b19046a?iti=6&amp;htil=1&amp;vop=1&amp;pid=4d4af618d&amp;color=0,0,0&amp;tib=255,255,25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103120" y="3237168"/>
            <a:ext cx="969264" cy="102412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48_4#a7b19046a?iti=7&amp;htil=1&amp;vop=1&amp;pid=4d4af618d&amp;color=0,0,0&amp;tib=255,255,255"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449824" y="2834832"/>
            <a:ext cx="1289304" cy="141732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4_BD.48_5#a7b19046a?iti=8&amp;htil=1&amp;vop=1&amp;pid=4d4af618d&amp;color=0,0,0&amp;tib=255,255,255"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8961120" y="2889696"/>
            <a:ext cx="1289304" cy="13716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C_4_BD.48_6#a7b19046a?iti=6&amp;htil=1&amp;vop=1&amp;pid=4d4af618d&amp;color=0,0,0&amp;bbb=1"/>
          <p:cNvSpPr/>
          <p:nvPr/>
        </p:nvSpPr>
        <p:spPr>
          <a:xfrm>
            <a:off x="2155159" y="4388296"/>
            <a:ext cx="865187" cy="767080"/>
          </a:xfrm>
          <a:prstGeom prst="rect">
            <a:avLst/>
          </a:prstGeom>
          <a:noFill/>
          <a:ln/>
        </p:spPr>
        <p:txBody>
          <a:bodyPr wrap="none" lIns="0" tIns="0" rIns="0" bIns="0" rtlCol="0" anchor="t"/>
          <a:lstStyle/>
          <a:p>
            <a:pPr algn="ctr"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图（a）</a:t>
            </a:r>
            <a:endParaRPr lang="en-US" altLang="zh-CN" sz="1800" dirty="0"/>
          </a:p>
        </p:txBody>
      </p:sp>
      <p:sp>
        <p:nvSpPr>
          <p:cNvPr id="8" name="QC_4_BD.48_7#a7b19046a?iti=7&amp;htil=1&amp;vop=1&amp;pid=4d4af618d&amp;color=0,0,0&amp;bbb=1"/>
          <p:cNvSpPr/>
          <p:nvPr/>
        </p:nvSpPr>
        <p:spPr>
          <a:xfrm>
            <a:off x="5652357" y="4379152"/>
            <a:ext cx="884237" cy="767080"/>
          </a:xfrm>
          <a:prstGeom prst="rect">
            <a:avLst/>
          </a:prstGeom>
          <a:noFill/>
          <a:ln/>
        </p:spPr>
        <p:txBody>
          <a:bodyPr wrap="none" lIns="0" tIns="0" rIns="0" bIns="0" rtlCol="0" anchor="t"/>
          <a:lstStyle/>
          <a:p>
            <a:pPr algn="ctr"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图（b）</a:t>
            </a:r>
            <a:endParaRPr lang="en-US" altLang="zh-CN" sz="1800" dirty="0"/>
          </a:p>
        </p:txBody>
      </p:sp>
      <p:sp>
        <p:nvSpPr>
          <p:cNvPr id="9" name="QC_4_BD.48_8#a7b19046a?iti=8&amp;htil=1&amp;vop=1&amp;pid=4d4af618d&amp;color=0,0,0&amp;bbb=1"/>
          <p:cNvSpPr/>
          <p:nvPr/>
        </p:nvSpPr>
        <p:spPr>
          <a:xfrm>
            <a:off x="9179528" y="4388296"/>
            <a:ext cx="852487" cy="767080"/>
          </a:xfrm>
          <a:prstGeom prst="rect">
            <a:avLst/>
          </a:prstGeom>
          <a:noFill/>
          <a:ln/>
        </p:spPr>
        <p:txBody>
          <a:bodyPr wrap="none" lIns="0" tIns="0" rIns="0" bIns="0" rtlCol="0" anchor="t"/>
          <a:lstStyle/>
          <a:p>
            <a:pPr algn="ctr"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图（c）</a:t>
            </a:r>
            <a:endParaRPr lang="en-US" altLang="zh-CN" sz="1800" dirty="0"/>
          </a:p>
        </p:txBody>
      </p:sp>
      <mc:AlternateContent xmlns:mc="http://schemas.openxmlformats.org/markup-compatibility/2006">
        <mc:Choice xmlns:a14="http://schemas.microsoft.com/office/drawing/2010/main" Requires="a14">
          <p:sp>
            <p:nvSpPr>
              <p:cNvPr id="10" name="QC_4_BD.48_9#a7b19046a.choices?vop=1&amp;pid=4d4af618d&amp;color=0,0,0&amp;bbb=1"/>
              <p:cNvSpPr/>
              <p:nvPr/>
            </p:nvSpPr>
            <p:spPr>
              <a:xfrm>
                <a:off x="832104" y="4765232"/>
                <a:ext cx="10533888" cy="770255"/>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小车的加速度大小为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7</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时刻小车的速度大小为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前</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内小车的位移大小为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小车做匀变速曲线运动</a:t>
                </a:r>
                <a:endParaRPr lang="en-US" altLang="zh-CN" sz="1800" dirty="0"/>
              </a:p>
            </p:txBody>
          </p:sp>
        </mc:Choice>
        <mc:Fallback>
          <p:sp>
            <p:nvSpPr>
              <p:cNvPr id="10" name="QC_4_BD.48_9#a7b19046a.choices?vop=1&amp;pid=4d4af618d&amp;color=0,0,0&amp;bbb=1"/>
              <p:cNvSpPr>
                <a:spLocks noRot="1" noChangeAspect="1" noMove="1" noResize="1" noEditPoints="1" noAdjustHandles="1" noChangeArrowheads="1" noChangeShapeType="1" noTextEdit="1"/>
              </p:cNvSpPr>
              <p:nvPr/>
            </p:nvSpPr>
            <p:spPr>
              <a:xfrm>
                <a:off x="832104" y="4765232"/>
                <a:ext cx="10533888" cy="770255"/>
              </a:xfrm>
              <a:prstGeom prst="rect">
                <a:avLst/>
              </a:prstGeom>
              <a:blipFill>
                <a:blip r:embed="rId7"/>
                <a:stretch>
                  <a:fillRect l="-1389" b="-1825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0_1#a7b19046a?vop=1&amp;pid=4d4af618d&amp;color=0,0,0&amp;bt=1&amp;bbb=1&amp;hb=1"/>
              <p:cNvSpPr/>
              <p:nvPr/>
            </p:nvSpPr>
            <p:spPr>
              <a:xfrm>
                <a:off x="832104" y="1512000"/>
                <a:ext cx="10533888" cy="2420938"/>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【解析】由题图（b）（c）可知，小车沿</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轴正方向的运动为初速度为零的匀加速直线运动</a:t>
                </a:r>
                <a:r>
                  <a:rPr lang="en-US" altLang="zh-CN" sz="1800" b="0" i="0">
                    <a:solidFill>
                      <a:srgbClr val="000000"/>
                    </a:solidFill>
                    <a:latin typeface="微软雅黑" pitchFamily="34" charset="0"/>
                    <a:ea typeface="微软雅黑" pitchFamily="34" charset="-122"/>
                    <a:cs typeface="微软雅黑" pitchFamily="34" charset="-120"/>
                  </a:rPr>
                  <a:t>，加速度大小</a:t>
                </a:r>
              </a:p>
              <a:p>
                <a:pPr latinLnBrk="1">
                  <a:lnSpc>
                    <a:spcPts val="35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𝑦</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𝑣</m:t>
                        </m:r>
                      </m:num>
                      <m:den>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𝑡</m:t>
                        </m:r>
                      </m:den>
                    </m:f>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，沿</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800" b="0" i="0" dirty="0">
                    <a:solidFill>
                      <a:srgbClr val="000000"/>
                    </a:solidFill>
                    <a:latin typeface="微软雅黑" pitchFamily="34" charset="0"/>
                    <a:ea typeface="微软雅黑" pitchFamily="34" charset="-122"/>
                    <a:cs typeface="微软雅黑" pitchFamily="34" charset="-120"/>
                  </a:rPr>
                  <a:t>轴正方向的运动也为初速度为零的匀加速直线运动，加速度大小满足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𝑥</m:t>
                        </m:r>
                      </m:sub>
                    </m:sSub>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4900"/>
                  </a:lnSpc>
                </a:pPr>
                <a:r>
                  <a:rPr lang="en-US" altLang="zh-CN" sz="1800" b="0" i="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𝑥</m:t>
                        </m:r>
                      </m:sub>
                    </m:sSub>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，所以小车的加速度大小为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𝑥</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𝑦</m:t>
                            </m:r>
                          </m:sub>
                          <m:sup>
                            <m:r>
                              <a:rPr lang="en-US" altLang="zh-CN" sz="1800" b="0" i="0">
                                <a:solidFill>
                                  <a:srgbClr val="000000"/>
                                </a:solidFill>
                                <a:latin typeface="Cambria Math" pitchFamily="34" charset="0"/>
                                <a:ea typeface="Cambria Math" pitchFamily="34" charset="-122"/>
                                <a:cs typeface="Cambria Math" pitchFamily="34" charset="-120"/>
                              </a:rPr>
                              <m:t>2</m:t>
                            </m:r>
                          </m:sup>
                        </m:sSubSup>
                      </m:e>
                    </m:rad>
                    <m:r>
                      <a:rPr lang="en-US" altLang="zh-CN" sz="1800" b="0" i="0">
                        <a:solidFill>
                          <a:srgbClr val="000000"/>
                        </a:solidFill>
                        <a:latin typeface="Cambria Math" pitchFamily="34" charset="0"/>
                        <a:ea typeface="Cambria Math" pitchFamily="34" charset="-122"/>
                        <a:cs typeface="Cambria Math" pitchFamily="34" charset="-120"/>
                      </a:rPr>
                      <m:t>=5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，故A错误；根据A</a:t>
                </a:r>
                <a:r>
                  <a:rPr lang="en-US" altLang="zh-CN" sz="1800" b="0" i="0">
                    <a:solidFill>
                      <a:srgbClr val="000000"/>
                    </a:solidFill>
                    <a:latin typeface="微软雅黑" pitchFamily="34" charset="0"/>
                    <a:ea typeface="微软雅黑" pitchFamily="34" charset="-122"/>
                    <a:cs typeface="微软雅黑" pitchFamily="34" charset="-120"/>
                  </a:rPr>
                  <a:t>选项分析可知，</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小车做初速度为零的匀加速直线运动</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时刻小车的速度大小为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𝑎𝑡</m:t>
                    </m:r>
                    <m:r>
                      <a:rPr lang="en-US" altLang="zh-CN" sz="1800" b="0" i="0">
                        <a:solidFill>
                          <a:srgbClr val="000000"/>
                        </a:solidFill>
                        <a:latin typeface="Cambria Math" pitchFamily="34" charset="0"/>
                        <a:ea typeface="Cambria Math" pitchFamily="34" charset="-122"/>
                        <a:cs typeface="Cambria Math" pitchFamily="34" charset="-120"/>
                      </a:rPr>
                      <m:t>=5×3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r>
                      <a:rPr lang="en-US" altLang="zh-CN" sz="1800" b="0" i="0">
                        <a:solidFill>
                          <a:srgbClr val="000000"/>
                        </a:solidFill>
                        <a:latin typeface="Cambria Math" pitchFamily="34" charset="0"/>
                        <a:ea typeface="Cambria Math" pitchFamily="34" charset="-122"/>
                        <a:cs typeface="Cambria Math" pitchFamily="34" charset="-120"/>
                      </a:rPr>
                      <m:t>=15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故B</a:t>
                </a:r>
              </a:p>
              <a:p>
                <a:pPr latinLnBrk="1">
                  <a:lnSpc>
                    <a:spcPts val="4400"/>
                  </a:lnSpc>
                </a:pPr>
                <a:r>
                  <a:rPr lang="en-US" altLang="zh-CN" b="0" i="0">
                    <a:solidFill>
                      <a:srgbClr val="000000"/>
                    </a:solidFill>
                    <a:latin typeface="微软雅黑" pitchFamily="34" charset="0"/>
                    <a:ea typeface="微软雅黑" pitchFamily="34" charset="-122"/>
                    <a:cs typeface="微软雅黑" pitchFamily="34" charset="-120"/>
                  </a:rPr>
                  <a:t>正确</a:t>
                </a:r>
                <a:r>
                  <a:rPr lang="en-US" altLang="zh-CN" b="0" i="0" dirty="0">
                    <a:solidFill>
                      <a:srgbClr val="000000"/>
                    </a:solidFill>
                    <a:latin typeface="微软雅黑" pitchFamily="34" charset="0"/>
                    <a:ea typeface="微软雅黑" pitchFamily="34" charset="-122"/>
                    <a:cs typeface="微软雅黑" pitchFamily="34" charset="-120"/>
                  </a:rPr>
                  <a:t>，D错误；同理可得前</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2</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b="0" i="0" dirty="0">
                    <a:solidFill>
                      <a:srgbClr val="000000"/>
                    </a:solidFill>
                    <a:latin typeface="微软雅黑" pitchFamily="34" charset="0"/>
                    <a:ea typeface="微软雅黑" pitchFamily="34" charset="-122"/>
                    <a:cs typeface="微软雅黑" pitchFamily="34" charset="-120"/>
                  </a:rPr>
                  <a:t>内小车的位移大小为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𝑥</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m:t>
                        </m:r>
                      </m:den>
                    </m:f>
                    <m:r>
                      <a:rPr lang="en-US" altLang="zh-CN" b="0" i="0">
                        <a:solidFill>
                          <a:srgbClr val="000000"/>
                        </a:solidFill>
                        <a:latin typeface="Cambria Math" pitchFamily="34" charset="0"/>
                        <a:ea typeface="Cambria Math" pitchFamily="34" charset="-122"/>
                        <a:cs typeface="Cambria Math" pitchFamily="34" charset="-120"/>
                      </a:rPr>
                      <m:t>𝑎</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𝑡</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m:t>
                        </m:r>
                      </m:den>
                    </m:f>
                    <m:r>
                      <a:rPr lang="en-US" altLang="zh-CN" b="0" i="0">
                        <a:solidFill>
                          <a:srgbClr val="000000"/>
                        </a:solidFill>
                        <a:latin typeface="Cambria Math" pitchFamily="34" charset="0"/>
                        <a:ea typeface="Cambria Math" pitchFamily="34" charset="-122"/>
                        <a:cs typeface="Cambria Math" pitchFamily="34" charset="-120"/>
                      </a:rPr>
                      <m:t>×5×</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2</m:t>
                        </m:r>
                      </m:e>
                      <m:sup>
                        <m:r>
                          <a:rPr lang="en-US" altLang="zh-CN" b="0" i="0">
                            <a:solidFill>
                              <a:srgbClr val="000000"/>
                            </a:solidFill>
                            <a:latin typeface="Cambria Math" pitchFamily="34" charset="0"/>
                            <a:ea typeface="Cambria Math" pitchFamily="34" charset="-122"/>
                            <a:cs typeface="Cambria Math" pitchFamily="34" charset="-120"/>
                          </a:rPr>
                          <m:t>2</m:t>
                        </m:r>
                      </m:sup>
                    </m:sSup>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=10</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，故C错误.</a:t>
                </a:r>
                <a:endParaRPr lang="en-US" altLang="zh-CN" dirty="0"/>
              </a:p>
            </p:txBody>
          </p:sp>
        </mc:Choice>
        <mc:Fallback>
          <p:sp>
            <p:nvSpPr>
              <p:cNvPr id="2" name="QC_4_AS.50_1#a7b19046a?vop=1&amp;pid=4d4af618d&amp;color=0,0,0&amp;bt=1&amp;bbb=1&amp;hb=1"/>
              <p:cNvSpPr>
                <a:spLocks noRot="1" noChangeAspect="1" noMove="1" noResize="1" noEditPoints="1" noAdjustHandles="1" noChangeArrowheads="1" noChangeShapeType="1" noTextEdit="1"/>
              </p:cNvSpPr>
              <p:nvPr/>
            </p:nvSpPr>
            <p:spPr>
              <a:xfrm>
                <a:off x="832104" y="1512000"/>
                <a:ext cx="10533888" cy="2420938"/>
              </a:xfrm>
              <a:prstGeom prst="rect">
                <a:avLst/>
              </a:prstGeom>
              <a:blipFill>
                <a:blip r:embed="rId3"/>
                <a:stretch>
                  <a:fillRect l="-1389" r="-752" b="-3526"/>
                </a:stretch>
              </a:blipFill>
              <a:ln/>
            </p:spPr>
            <p:txBody>
              <a:bodyPr/>
              <a:lstStyle/>
              <a:p>
                <a:r>
                  <a:rPr lang="zh-CN" altLang="en-US">
                    <a:noFill/>
                  </a:rPr>
                  <a:t> </a:t>
                </a:r>
              </a:p>
            </p:txBody>
          </p:sp>
        </mc:Fallback>
      </mc:AlternateContent>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51_1#82de71ba0?vop=1&amp;pid=4d4af618d&amp;color=0,0,0&amp;bt=1&amp;bbb=1&amp;hb=1"/>
              <p:cNvSpPr/>
              <p:nvPr/>
            </p:nvSpPr>
            <p:spPr>
              <a:xfrm>
                <a:off x="832104" y="1512000"/>
                <a:ext cx="10533888" cy="152273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）影视作品中的武林高手展示轻功时都是吊威亚（钢丝）的.如图所示，轨道车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通过跨过定滑</a:t>
                </a:r>
              </a:p>
              <a:p>
                <a:pPr latinLnBrk="1">
                  <a:lnSpc>
                    <a:spcPts val="3100"/>
                  </a:lnSpc>
                </a:pPr>
                <a:r>
                  <a:rPr lang="en-US" altLang="zh-CN" sz="1800" b="0" i="0">
                    <a:solidFill>
                      <a:srgbClr val="000000"/>
                    </a:solidFill>
                    <a:latin typeface="微软雅黑" pitchFamily="34" charset="0"/>
                    <a:ea typeface="微软雅黑" pitchFamily="34" charset="-122"/>
                    <a:cs typeface="微软雅黑" pitchFamily="34" charset="-120"/>
                  </a:rPr>
                  <a:t>轮的细钢丝拉着特技演员</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上升，便可呈现出特技演员</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飞檐走壁的效果.轨道车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沿水平地面以速度大小</a:t>
                </a:r>
              </a:p>
              <a:p>
                <a:pPr latinLnBrk="1">
                  <a:lnSpc>
                    <a:spcPts val="31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向左匀速前进，某时刻连接轨道车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的钢丝与水平方向的夹角为</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37</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，连接特技演员</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的钢丝始</a:t>
                </a:r>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终竖直</a:t>
                </a:r>
                <a:r>
                  <a:rPr lang="en-US" altLang="zh-CN" b="0" i="0" dirty="0">
                    <a:solidFill>
                      <a:srgbClr val="000000"/>
                    </a:solidFill>
                    <a:latin typeface="微软雅黑" pitchFamily="34" charset="0"/>
                    <a:ea typeface="微软雅黑" pitchFamily="34" charset="-122"/>
                    <a:cs typeface="微软雅黑" pitchFamily="34" charset="-120"/>
                  </a:rPr>
                  <a:t>，取</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sin</m:t>
                    </m:r>
                    <m:r>
                      <m:rPr>
                        <m:nor/>
                      </m:rPr>
                      <a:rPr lang="en-US" altLang="zh-CN" b="0" i="0">
                        <a:solidFill>
                          <a:srgbClr val="000000"/>
                        </a:solidFill>
                        <a:latin typeface="Cambria Math" pitchFamily="34" charset="0"/>
                        <a:ea typeface="Cambria Math" pitchFamily="34" charset="-122"/>
                        <a:cs typeface="Cambria Math" pitchFamily="34" charset="-120"/>
                      </a:rPr>
                      <m:t> </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37</m:t>
                        </m:r>
                      </m:e>
                      <m:sup>
                        <m:r>
                          <a:rPr lang="en-US" altLang="zh-CN" b="0" i="0">
                            <a:solidFill>
                              <a:srgbClr val="000000"/>
                            </a:solidFill>
                            <a:latin typeface="Cambria Math" pitchFamily="34" charset="0"/>
                            <a:ea typeface="Cambria Math" pitchFamily="34" charset="-122"/>
                            <a:cs typeface="Cambria Math" pitchFamily="34" charset="-120"/>
                          </a:rPr>
                          <m:t>∘</m:t>
                        </m:r>
                      </m:sup>
                    </m:sSup>
                    <m:r>
                      <a:rPr lang="en-US" altLang="zh-CN" b="0" i="0">
                        <a:solidFill>
                          <a:srgbClr val="000000"/>
                        </a:solidFill>
                        <a:latin typeface="Cambria Math" pitchFamily="34" charset="0"/>
                        <a:ea typeface="Cambria Math" pitchFamily="34" charset="-122"/>
                        <a:cs typeface="Cambria Math" pitchFamily="34" charset="-120"/>
                      </a:rPr>
                      <m:t>=0.6</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cos</m:t>
                    </m:r>
                    <m:r>
                      <m:rPr>
                        <m:nor/>
                      </m:rPr>
                      <a:rPr lang="en-US" altLang="zh-CN" b="0" i="0">
                        <a:solidFill>
                          <a:srgbClr val="000000"/>
                        </a:solidFill>
                        <a:latin typeface="Cambria Math" pitchFamily="34" charset="0"/>
                        <a:ea typeface="Cambria Math" pitchFamily="34" charset="-122"/>
                        <a:cs typeface="Cambria Math" pitchFamily="34" charset="-120"/>
                      </a:rPr>
                      <m:t> </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37</m:t>
                        </m:r>
                      </m:e>
                      <m:sup>
                        <m:r>
                          <a:rPr lang="en-US" altLang="zh-CN" b="0" i="0">
                            <a:solidFill>
                              <a:srgbClr val="000000"/>
                            </a:solidFill>
                            <a:latin typeface="Cambria Math" pitchFamily="34" charset="0"/>
                            <a:ea typeface="Cambria Math" pitchFamily="34" charset="-122"/>
                            <a:cs typeface="Cambria Math" pitchFamily="34" charset="-120"/>
                          </a:rPr>
                          <m:t>∘</m:t>
                        </m:r>
                      </m:sup>
                    </m:sSup>
                    <m:r>
                      <a:rPr lang="en-US" altLang="zh-CN" b="0" i="0">
                        <a:solidFill>
                          <a:srgbClr val="000000"/>
                        </a:solidFill>
                        <a:latin typeface="Cambria Math" pitchFamily="34" charset="0"/>
                        <a:ea typeface="Cambria Math" pitchFamily="34" charset="-122"/>
                        <a:cs typeface="Cambria Math" pitchFamily="34" charset="-120"/>
                      </a:rPr>
                      <m:t>=0.8</m:t>
                    </m:r>
                  </m:oMath>
                </a14:m>
                <a:r>
                  <a:rPr lang="en-US" altLang="zh-CN" b="0" i="0" dirty="0">
                    <a:solidFill>
                      <a:srgbClr val="000000"/>
                    </a:solidFill>
                    <a:latin typeface="微软雅黑" pitchFamily="34" charset="0"/>
                    <a:ea typeface="微软雅黑" pitchFamily="34" charset="-122"/>
                    <a:cs typeface="微软雅黑" pitchFamily="34" charset="-120"/>
                  </a:rPr>
                  <a:t>，则该时刻特技演员</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51_1#82de71ba0?vop=1&amp;pid=4d4af618d&amp;color=0,0,0&amp;bt=1&amp;bbb=1&amp;hb=1"/>
              <p:cNvSpPr>
                <a:spLocks noRot="1" noChangeAspect="1" noMove="1" noResize="1" noEditPoints="1" noAdjustHandles="1" noChangeArrowheads="1" noChangeShapeType="1" noTextEdit="1"/>
              </p:cNvSpPr>
              <p:nvPr/>
            </p:nvSpPr>
            <p:spPr>
              <a:xfrm>
                <a:off x="832104" y="1512000"/>
                <a:ext cx="10533888" cy="1522730"/>
              </a:xfrm>
              <a:prstGeom prst="rect">
                <a:avLst/>
              </a:prstGeom>
              <a:blipFill>
                <a:blip r:embed="rId3"/>
                <a:stretch>
                  <a:fillRect l="-1389" t="-1600" r="-694" b="-9600"/>
                </a:stretch>
              </a:blipFill>
              <a:ln/>
            </p:spPr>
            <p:txBody>
              <a:bodyPr/>
              <a:lstStyle/>
              <a:p>
                <a:r>
                  <a:rPr lang="zh-CN" altLang="en-US">
                    <a:noFill/>
                  </a:rPr>
                  <a:t> </a:t>
                </a:r>
              </a:p>
            </p:txBody>
          </p:sp>
        </mc:Fallback>
      </mc:AlternateContent>
      <p:sp>
        <p:nvSpPr>
          <p:cNvPr id="3" name="QC_4_AN.52_1#82de71ba0.bracket?vop=1&amp;pid=4d4af618d&amp;color=0,0,0&amp;vpa=13&amp;bbb=1"/>
          <p:cNvSpPr/>
          <p:nvPr/>
        </p:nvSpPr>
        <p:spPr>
          <a:xfrm>
            <a:off x="7039705" y="2686686"/>
            <a:ext cx="496888" cy="344297"/>
          </a:xfrm>
          <a:prstGeom prst="rect">
            <a:avLst/>
          </a:prstGeom>
          <a:noFill/>
          <a:ln/>
        </p:spPr>
        <p:txBody>
          <a:bodyPr wrap="none" lIns="0" tIns="0" rIns="0" bIns="0" rtlCol="0" anchor="t"/>
          <a:lstStyle/>
          <a:p>
            <a:pPr algn="ctr" latinLnBrk="1">
              <a:lnSpc>
                <a:spcPts val="3000"/>
              </a:lnSpc>
            </a:pPr>
            <a:r>
              <a:rPr lang="en-US" altLang="zh-CN" b="1" i="0" dirty="0">
                <a:solidFill>
                  <a:srgbClr val="FF0000"/>
                </a:solidFill>
                <a:latin typeface="Arial (正文)" pitchFamily="34" charset="0"/>
                <a:ea typeface="微软雅黑" pitchFamily="34" charset="-122"/>
                <a:cs typeface="Arial (正文)" pitchFamily="34" charset="-120"/>
              </a:rPr>
              <a:t>AC</a:t>
            </a:r>
            <a:endParaRPr lang="en-US" altLang="zh-CN" dirty="0"/>
          </a:p>
        </p:txBody>
      </p:sp>
      <p:pic>
        <p:nvPicPr>
          <p:cNvPr id="4" name="QC_4_BD.51_2#82de71ba0?htil=8&amp;vop=1&amp;pid=4d4af618d&amp;color=0,0,0&amp;tib=255,255,255&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814816" y="2816987"/>
            <a:ext cx="2560320" cy="12435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51_3#82de71ba0.choices?htil=8&amp;vop=1&amp;pid=4d4af618d&amp;color=0,0,0&amp;bbb=1&amp;hs=1"/>
              <p:cNvSpPr/>
              <p:nvPr/>
            </p:nvSpPr>
            <p:spPr>
              <a:xfrm>
                <a:off x="832104" y="3038031"/>
                <a:ext cx="7891272" cy="735330"/>
              </a:xfrm>
              <a:prstGeom prst="rect">
                <a:avLst/>
              </a:prstGeom>
              <a:noFill/>
              <a:ln/>
            </p:spPr>
            <p:txBody>
              <a:bodyPr wrap="none" lIns="0" tIns="0" rIns="0" bIns="0" rtlCol="0" anchor="t"/>
              <a:lstStyle/>
              <a:p>
                <a:pPr latinLnBrk="1">
                  <a:lnSpc>
                    <a:spcPts val="3100"/>
                  </a:lnSpc>
                  <a:tabLst>
                    <a:tab pos="405358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6.25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000"/>
                  </a:lnSpc>
                  <a:tabLst>
                    <a:tab pos="4053586"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处于超重状态</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处于失重状态</a:t>
                </a:r>
                <a:endParaRPr lang="en-US" altLang="zh-CN" sz="1800" dirty="0"/>
              </a:p>
            </p:txBody>
          </p:sp>
        </mc:Choice>
        <mc:Fallback>
          <p:sp>
            <p:nvSpPr>
              <p:cNvPr id="5" name="QC_4_BD.51_3#82de71ba0.choices?htil=8&amp;vop=1&amp;pid=4d4af618d&amp;color=0,0,0&amp;bbb=1&amp;hs=1"/>
              <p:cNvSpPr>
                <a:spLocks noRot="1" noChangeAspect="1" noMove="1" noResize="1" noEditPoints="1" noAdjustHandles="1" noChangeArrowheads="1" noChangeShapeType="1" noTextEdit="1"/>
              </p:cNvSpPr>
              <p:nvPr/>
            </p:nvSpPr>
            <p:spPr>
              <a:xfrm>
                <a:off x="832104" y="3038031"/>
                <a:ext cx="7891272" cy="735330"/>
              </a:xfrm>
              <a:prstGeom prst="rect">
                <a:avLst/>
              </a:prstGeom>
              <a:blipFill>
                <a:blip r:embed="rId5"/>
                <a:stretch>
                  <a:fillRect l="-1855" t="-826" b="-1900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4_AS.53_1#82de71ba0?vop=1&amp;pid=4d4af618d&amp;color=0,0,0&amp;bbb=1&amp;hb=1&amp;hs=1"/>
              <p:cNvSpPr/>
              <p:nvPr/>
            </p:nvSpPr>
            <p:spPr>
              <a:xfrm>
                <a:off x="832104" y="4521708"/>
                <a:ext cx="10533888" cy="152273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【解析】将车速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沿着细钢丝方向和垂直于细钢丝的方向分解</a:t>
                </a:r>
                <a:r>
                  <a:rPr lang="en-US" altLang="zh-CN" sz="1800" b="0" i="0">
                    <a:solidFill>
                      <a:srgbClr val="000000"/>
                    </a:solidFill>
                    <a:latin typeface="微软雅黑" pitchFamily="34" charset="0"/>
                    <a:ea typeface="微软雅黑" pitchFamily="34" charset="-122"/>
                    <a:cs typeface="微软雅黑" pitchFamily="34" charset="-120"/>
                  </a:rPr>
                  <a:t>，在沿着细钢丝方向的速度为</a:t>
                </a:r>
              </a:p>
              <a:p>
                <a:pPr latinLnBrk="1">
                  <a:lnSpc>
                    <a:spcPts val="31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丝</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𝑣</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37</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，所以该时刻特技演员</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上升的速度大小为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人</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𝑣</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37</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，故A正确，B错误</a:t>
                </a:r>
                <a:r>
                  <a:rPr lang="en-US" altLang="zh-CN" sz="1800" b="0" i="0">
                    <a:solidFill>
                      <a:srgbClr val="000000"/>
                    </a:solidFill>
                    <a:latin typeface="微软雅黑" pitchFamily="34" charset="0"/>
                    <a:ea typeface="微软雅黑" pitchFamily="34" charset="-122"/>
                    <a:cs typeface="微软雅黑" pitchFamily="34" charset="-120"/>
                  </a:rPr>
                  <a:t>；设</a:t>
                </a:r>
              </a:p>
              <a:p>
                <a:pPr latinLnBrk="1">
                  <a:lnSpc>
                    <a:spcPts val="3100"/>
                  </a:lnSpc>
                </a:pPr>
                <a:r>
                  <a:rPr lang="en-US" altLang="zh-CN" sz="1800" b="0" i="0">
                    <a:solidFill>
                      <a:srgbClr val="000000"/>
                    </a:solidFill>
                    <a:latin typeface="微软雅黑" pitchFamily="34" charset="0"/>
                    <a:ea typeface="微软雅黑" pitchFamily="34" charset="-122"/>
                    <a:cs typeface="微软雅黑" pitchFamily="34" charset="-120"/>
                  </a:rPr>
                  <a:t>连接轨道车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的细钢丝与水平方向的夹角为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，则特技演员</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的速度大小为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人</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𝑣</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，轨道车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的速度</a:t>
                </a:r>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不变</a:t>
                </a:r>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𝜃</m:t>
                    </m:r>
                  </m:oMath>
                </a14:m>
                <a:r>
                  <a:rPr lang="en-US" altLang="zh-CN" b="0" i="0" dirty="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逐渐变小，则特技演员</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𝐵</m:t>
                    </m:r>
                  </m:oMath>
                </a14:m>
                <a:r>
                  <a:rPr lang="en-US" altLang="zh-CN" b="0" i="0" dirty="0">
                    <a:solidFill>
                      <a:srgbClr val="000000"/>
                    </a:solidFill>
                    <a:latin typeface="微软雅黑" pitchFamily="34" charset="0"/>
                    <a:ea typeface="微软雅黑" pitchFamily="34" charset="-122"/>
                    <a:cs typeface="微软雅黑" pitchFamily="34" charset="-120"/>
                  </a:rPr>
                  <a:t>在加速上升，特技演员</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处于超重状态，故C正确，D错误.</a:t>
                </a:r>
                <a:endParaRPr lang="en-US" altLang="zh-CN" dirty="0"/>
              </a:p>
            </p:txBody>
          </p:sp>
        </mc:Choice>
        <mc:Fallback>
          <p:sp>
            <p:nvSpPr>
              <p:cNvPr id="6" name="QC_4_AS.53_1#82de71ba0?vop=1&amp;pid=4d4af618d&amp;color=0,0,0&amp;bbb=1&amp;hb=1&amp;hs=1"/>
              <p:cNvSpPr>
                <a:spLocks noRot="1" noChangeAspect="1" noMove="1" noResize="1" noEditPoints="1" noAdjustHandles="1" noChangeArrowheads="1" noChangeShapeType="1" noTextEdit="1"/>
              </p:cNvSpPr>
              <p:nvPr/>
            </p:nvSpPr>
            <p:spPr>
              <a:xfrm>
                <a:off x="832104" y="4521708"/>
                <a:ext cx="10533888" cy="1522730"/>
              </a:xfrm>
              <a:prstGeom prst="rect">
                <a:avLst/>
              </a:prstGeom>
              <a:blipFill>
                <a:blip r:embed="rId6"/>
                <a:stretch>
                  <a:fillRect l="-1389" t="-400" r="-1042" b="-920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54_1#31e912122?vop=1&amp;pid=4d4af618d&amp;color=0,0,0&amp;bt=1&amp;bbb=1&amp;hb=1"/>
              <p:cNvSpPr/>
              <p:nvPr/>
            </p:nvSpPr>
            <p:spPr>
              <a:xfrm>
                <a:off x="832104" y="1512000"/>
                <a:ext cx="10533888" cy="1214755"/>
              </a:xfrm>
              <a:prstGeom prst="rect">
                <a:avLst/>
              </a:prstGeom>
              <a:noFill/>
              <a:ln/>
            </p:spPr>
            <p:txBody>
              <a:bodyPr wrap="none" lIns="0" tIns="0" rIns="0" bIns="0" rtlCol="0" anchor="t"/>
              <a:lstStyle/>
              <a:p>
                <a:pPr algn="l" latinLnBrk="1">
                  <a:lnSpc>
                    <a:spcPts val="34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如图所示，河宽为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dirty="0">
                    <a:solidFill>
                      <a:srgbClr val="000000"/>
                    </a:solidFill>
                    <a:latin typeface="微软雅黑" pitchFamily="34" charset="0"/>
                    <a:ea typeface="微软雅黑" pitchFamily="34" charset="-122"/>
                    <a:cs typeface="微软雅黑" pitchFamily="34" charset="-120"/>
                  </a:rPr>
                  <a:t>，河中各点垂直到最近河岸的距离为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800" b="0" i="0" dirty="0">
                    <a:solidFill>
                      <a:srgbClr val="000000"/>
                    </a:solidFill>
                    <a:latin typeface="微软雅黑" pitchFamily="34" charset="0"/>
                    <a:ea typeface="微软雅黑" pitchFamily="34" charset="-122"/>
                    <a:cs typeface="微软雅黑" pitchFamily="34" charset="-120"/>
                  </a:rPr>
                  <a:t>，各点的水流速度大小</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水</m:t>
                        </m:r>
                      </m:sub>
                    </m:sSub>
                  </m:oMath>
                </a14:m>
                <a:r>
                  <a:rPr lang="en-US" altLang="zh-CN" sz="18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的关系为</a:t>
                </a:r>
              </a:p>
              <a:p>
                <a:pPr latinLnBrk="1">
                  <a:lnSpc>
                    <a:spcPts val="34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水</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75</m:t>
                        </m:r>
                      </m:den>
                    </m:f>
                    <m:r>
                      <a:rPr lang="en-US" altLang="zh-CN" sz="1800" b="0" i="0">
                        <a:solidFill>
                          <a:srgbClr val="000000"/>
                        </a:solidFill>
                        <a:latin typeface="Cambria Math" pitchFamily="34" charset="0"/>
                        <a:ea typeface="Cambria Math" pitchFamily="34" charset="-122"/>
                        <a:cs typeface="Cambria Math" pitchFamily="34" charset="-120"/>
                      </a:rPr>
                      <m:t>𝑥</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e>
                    </m:d>
                  </m:oMath>
                </a14:m>
                <a:r>
                  <a:rPr lang="en-US" altLang="zh-CN" sz="1800" b="0" i="0" dirty="0">
                    <a:solidFill>
                      <a:srgbClr val="000000"/>
                    </a:solidFill>
                    <a:latin typeface="微软雅黑" pitchFamily="34" charset="0"/>
                    <a:ea typeface="微软雅黑" pitchFamily="34" charset="-122"/>
                    <a:cs typeface="微软雅黑" pitchFamily="34" charset="-120"/>
                  </a:rPr>
                  <a:t>.小船船头始终垂直于河岸渡河，小船在静水中的速度大小为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，则下列说法正确的是 </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54_1#31e912122?vop=1&amp;pid=4d4af618d&amp;color=0,0,0&amp;bt=1&amp;bbb=1&amp;hb=1"/>
              <p:cNvSpPr>
                <a:spLocks noRot="1" noChangeAspect="1" noMove="1" noResize="1" noEditPoints="1" noAdjustHandles="1" noChangeArrowheads="1" noChangeShapeType="1" noTextEdit="1"/>
              </p:cNvSpPr>
              <p:nvPr/>
            </p:nvSpPr>
            <p:spPr>
              <a:xfrm>
                <a:off x="832104" y="1512000"/>
                <a:ext cx="10533888" cy="1214755"/>
              </a:xfrm>
              <a:prstGeom prst="rect">
                <a:avLst/>
              </a:prstGeom>
              <a:blipFill>
                <a:blip r:embed="rId3"/>
                <a:stretch>
                  <a:fillRect l="-1389" r="-231" b="-12060"/>
                </a:stretch>
              </a:blipFill>
              <a:ln/>
            </p:spPr>
            <p:txBody>
              <a:bodyPr/>
              <a:lstStyle/>
              <a:p>
                <a:r>
                  <a:rPr lang="zh-CN" altLang="en-US">
                    <a:noFill/>
                  </a:rPr>
                  <a:t> </a:t>
                </a:r>
              </a:p>
            </p:txBody>
          </p:sp>
        </mc:Fallback>
      </mc:AlternateContent>
      <p:sp>
        <p:nvSpPr>
          <p:cNvPr id="3" name="QC_4_AN.55_1#31e912122.bracket?vop=1&amp;pid=4d4af618d&amp;color=0,0,0&amp;vpa=14"/>
          <p:cNvSpPr/>
          <p:nvPr/>
        </p:nvSpPr>
        <p:spPr>
          <a:xfrm>
            <a:off x="1015460" y="23622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pic>
        <p:nvPicPr>
          <p:cNvPr id="4" name="QC_4_BD.54_2#31e912122?vop=1&amp;pid=4d4af618d&amp;color=0,0,0&amp;tib=255,255,25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75504" y="2854961"/>
            <a:ext cx="1837944" cy="10789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54_3#31e912122.choices?vop=1&amp;pid=4d4af618d&amp;color=0,0,0&amp;bbb=1"/>
              <p:cNvSpPr/>
              <p:nvPr/>
            </p:nvSpPr>
            <p:spPr>
              <a:xfrm>
                <a:off x="832104" y="4061461"/>
                <a:ext cx="10533888" cy="770255"/>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小船渡河的时间大于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小船渡河过程中的最大速度为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小船到达对岸时距出发点的距离为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从河中心位置到对岸，小船做变加速曲线运动</a:t>
                </a:r>
                <a:endParaRPr lang="en-US" altLang="zh-CN" sz="1800" dirty="0"/>
              </a:p>
            </p:txBody>
          </p:sp>
        </mc:Choice>
        <mc:Fallback>
          <p:sp>
            <p:nvSpPr>
              <p:cNvPr id="5" name="QC_4_BD.54_3#31e912122.choices?vop=1&amp;pid=4d4af618d&amp;color=0,0,0&amp;bbb=1"/>
              <p:cNvSpPr>
                <a:spLocks noRot="1" noChangeAspect="1" noMove="1" noResize="1" noEditPoints="1" noAdjustHandles="1" noChangeArrowheads="1" noChangeShapeType="1" noTextEdit="1"/>
              </p:cNvSpPr>
              <p:nvPr/>
            </p:nvSpPr>
            <p:spPr>
              <a:xfrm>
                <a:off x="832104" y="4061461"/>
                <a:ext cx="10533888" cy="770255"/>
              </a:xfrm>
              <a:prstGeom prst="rect">
                <a:avLst/>
              </a:prstGeom>
              <a:blipFill>
                <a:blip r:embed="rId5"/>
                <a:stretch>
                  <a:fillRect l="-1389" b="-1811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6_1#31e912122?vop=1&amp;pid=4d4af618d&amp;color=0,0,0&amp;bt=1&amp;bbb=1&amp;hb=1"/>
              <p:cNvSpPr/>
              <p:nvPr/>
            </p:nvSpPr>
            <p:spPr>
              <a:xfrm>
                <a:off x="832104" y="1508760"/>
                <a:ext cx="10533888" cy="3542030"/>
              </a:xfrm>
              <a:prstGeom prst="rect">
                <a:avLst/>
              </a:prstGeom>
              <a:noFill/>
              <a:ln/>
            </p:spPr>
            <p:txBody>
              <a:bodyPr wrap="none" lIns="0" tIns="0" rIns="0" bIns="0" rtlCol="0" anchor="t"/>
              <a:lstStyle/>
              <a:p>
                <a:pPr algn="l" latinLnBrk="1">
                  <a:lnSpc>
                    <a:spcPts val="4100"/>
                  </a:lnSpc>
                </a:pPr>
                <a:r>
                  <a:rPr lang="en-US" altLang="zh-CN" sz="1800" b="0" i="0" dirty="0">
                    <a:solidFill>
                      <a:srgbClr val="000000"/>
                    </a:solidFill>
                    <a:latin typeface="微软雅黑" pitchFamily="34" charset="0"/>
                    <a:ea typeface="微软雅黑" pitchFamily="34" charset="-122"/>
                    <a:cs typeface="微软雅黑" pitchFamily="34" charset="-120"/>
                  </a:rPr>
                  <a:t>【解析】小船船头始终垂直于河岸渡河，则渡河的时间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𝑑</m:t>
                        </m:r>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船</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300</m:t>
                        </m:r>
                      </m:num>
                      <m:den>
                        <m:r>
                          <a:rPr lang="en-US" altLang="zh-CN" sz="1800" b="0" i="0">
                            <a:solidFill>
                              <a:srgbClr val="000000"/>
                            </a:solidFill>
                            <a:latin typeface="Cambria Math" pitchFamily="34" charset="0"/>
                            <a:ea typeface="Cambria Math" pitchFamily="34" charset="-122"/>
                            <a:cs typeface="Cambria Math" pitchFamily="34" charset="-120"/>
                          </a:rPr>
                          <m:t>3</m:t>
                        </m:r>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r>
                      <a:rPr lang="en-US" altLang="zh-CN" sz="1800" b="0" i="0">
                        <a:solidFill>
                          <a:srgbClr val="000000"/>
                        </a:solidFill>
                        <a:latin typeface="Cambria Math" pitchFamily="34" charset="0"/>
                        <a:ea typeface="Cambria Math" pitchFamily="34" charset="-122"/>
                        <a:cs typeface="Cambria Math" pitchFamily="34" charset="-120"/>
                      </a:rPr>
                      <m:t>=100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a:t>
                </a:r>
                <a:r>
                  <a:rPr lang="en-US" altLang="zh-CN" sz="1800" b="0" i="0">
                    <a:solidFill>
                      <a:srgbClr val="000000"/>
                    </a:solidFill>
                    <a:latin typeface="微软雅黑" pitchFamily="34" charset="0"/>
                    <a:ea typeface="微软雅黑" pitchFamily="34" charset="-122"/>
                    <a:cs typeface="微软雅黑" pitchFamily="34" charset="-120"/>
                  </a:rPr>
                  <a:t>错误；小船渡河过程</a:t>
                </a:r>
              </a:p>
              <a:p>
                <a:pPr latinLnBrk="1">
                  <a:lnSpc>
                    <a:spcPts val="3400"/>
                  </a:lnSpc>
                </a:pPr>
                <a:r>
                  <a:rPr lang="en-US" altLang="zh-CN" sz="1800" b="0" i="0">
                    <a:solidFill>
                      <a:srgbClr val="000000"/>
                    </a:solidFill>
                    <a:latin typeface="微软雅黑" pitchFamily="34" charset="0"/>
                    <a:ea typeface="微软雅黑" pitchFamily="34" charset="-122"/>
                    <a:cs typeface="微软雅黑" pitchFamily="34" charset="-120"/>
                  </a:rPr>
                  <a:t>中当水流速度最大时船的合速度最大</a:t>
                </a:r>
                <a:r>
                  <a:rPr lang="en-US" altLang="zh-CN" sz="1800" b="0" i="0" dirty="0">
                    <a:solidFill>
                      <a:srgbClr val="000000"/>
                    </a:solidFill>
                    <a:latin typeface="微软雅黑" pitchFamily="34" charset="0"/>
                    <a:ea typeface="微软雅黑" pitchFamily="34" charset="-122"/>
                    <a:cs typeface="微软雅黑" pitchFamily="34" charset="-120"/>
                  </a:rPr>
                  <a:t>，水流的最大速度为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水</m:t>
                        </m:r>
                        <m:r>
                          <m:rPr>
                            <m:sty m:val="p"/>
                          </m:rPr>
                          <a:rPr lang="en-US" altLang="zh-CN" sz="1800" b="0" i="0">
                            <a:solidFill>
                              <a:srgbClr val="000000"/>
                            </a:solidFill>
                            <a:latin typeface="Cambria Math" pitchFamily="34" charset="0"/>
                            <a:ea typeface="Cambria Math" pitchFamily="34" charset="-122"/>
                            <a:cs typeface="Cambria Math" pitchFamily="34" charset="-120"/>
                          </a:rPr>
                          <m:t>max</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75</m:t>
                        </m:r>
                      </m:den>
                    </m:f>
                    <m:r>
                      <a:rPr lang="en-US" altLang="zh-CN" sz="1800" b="0" i="0">
                        <a:solidFill>
                          <a:srgbClr val="000000"/>
                        </a:solidFill>
                        <a:latin typeface="Cambria Math" pitchFamily="34" charset="0"/>
                        <a:ea typeface="Cambria Math" pitchFamily="34" charset="-122"/>
                        <a:cs typeface="Cambria Math" pitchFamily="34" charset="-120"/>
                      </a:rPr>
                      <m:t>×150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，则小船渡河过</a:t>
                </a:r>
              </a:p>
              <a:p>
                <a:pPr latinLnBrk="1">
                  <a:lnSpc>
                    <a:spcPts val="3700"/>
                  </a:lnSpc>
                </a:pPr>
                <a:r>
                  <a:rPr lang="en-US" altLang="zh-CN" sz="1800" b="0" i="0">
                    <a:solidFill>
                      <a:srgbClr val="000000"/>
                    </a:solidFill>
                    <a:latin typeface="微软雅黑" pitchFamily="34" charset="0"/>
                    <a:ea typeface="微软雅黑" pitchFamily="34" charset="-122"/>
                    <a:cs typeface="微软雅黑" pitchFamily="34" charset="-120"/>
                  </a:rPr>
                  <a:t>程中的最大速度为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m:rPr>
                            <m:sty m:val="p"/>
                          </m:rPr>
                          <a:rPr lang="en-US" altLang="zh-CN" sz="1800" b="0" i="0">
                            <a:solidFill>
                              <a:srgbClr val="000000"/>
                            </a:solidFill>
                            <a:latin typeface="Cambria Math" pitchFamily="34" charset="0"/>
                            <a:ea typeface="Cambria Math" pitchFamily="34" charset="-122"/>
                            <a:cs typeface="Cambria Math" pitchFamily="34" charset="-120"/>
                          </a:rPr>
                          <m:t>max</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m:t>
                            </m:r>
                          </m:e>
                          <m:sup>
                            <m:r>
                              <a:rPr lang="en-US" altLang="zh-CN" sz="1800" b="0" i="0">
                                <a:solidFill>
                                  <a:srgbClr val="000000"/>
                                </a:solidFill>
                                <a:latin typeface="Cambria Math" pitchFamily="34" charset="0"/>
                                <a:ea typeface="Cambria Math" pitchFamily="34" charset="-122"/>
                                <a:cs typeface="Cambria Math" pitchFamily="34" charset="-120"/>
                              </a:rPr>
                              <m:t>2</m:t>
                            </m:r>
                          </m:sup>
                        </m:sSup>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r>
                      <a:rPr lang="en-US" altLang="zh-CN" sz="1800" b="0" i="0">
                        <a:solidFill>
                          <a:srgbClr val="000000"/>
                        </a:solidFill>
                        <a:latin typeface="Cambria Math" pitchFamily="34" charset="0"/>
                        <a:ea typeface="Cambria Math" pitchFamily="34" charset="-122"/>
                        <a:cs typeface="Cambria Math" pitchFamily="34" charset="-120"/>
                      </a:rPr>
                      <m:t>=5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（注意：河水在中心处速度最大，在河岸处速度为零</a:t>
                </a:r>
                <a:r>
                  <a:rPr lang="en-US" altLang="zh-CN" sz="1800" b="0" i="0">
                    <a:solidFill>
                      <a:srgbClr val="00A0AF"/>
                    </a:solidFill>
                    <a:latin typeface="微软雅黑" pitchFamily="34" charset="0"/>
                    <a:ea typeface="楷体" pitchFamily="34" charset="-122"/>
                    <a:cs typeface="微软雅黑" pitchFamily="34" charset="-120"/>
                  </a:rPr>
                  <a:t>，船</a:t>
                </a:r>
              </a:p>
              <a:p>
                <a:pPr latinLnBrk="1">
                  <a:lnSpc>
                    <a:spcPts val="3400"/>
                  </a:lnSpc>
                </a:pPr>
                <a:r>
                  <a:rPr lang="en-US" altLang="zh-CN" sz="1800" b="0" i="0">
                    <a:solidFill>
                      <a:srgbClr val="00A0AF"/>
                    </a:solidFill>
                    <a:latin typeface="微软雅黑" pitchFamily="34" charset="0"/>
                    <a:ea typeface="楷体" pitchFamily="34" charset="-122"/>
                    <a:cs typeface="微软雅黑" pitchFamily="34" charset="-120"/>
                  </a:rPr>
                  <a:t>速为河水速度和船在静水中速度矢量和</a:t>
                </a:r>
                <a:r>
                  <a:rPr lang="en-US" altLang="zh-CN" sz="1800" b="0" i="0" dirty="0">
                    <a:solidFill>
                      <a:srgbClr val="00A0AF"/>
                    </a:solidFill>
                    <a:latin typeface="微软雅黑" pitchFamily="34" charset="0"/>
                    <a:ea typeface="楷体" pitchFamily="34" charset="-122"/>
                    <a:cs typeface="微软雅黑" pitchFamily="34" charset="-120"/>
                  </a:rPr>
                  <a:t>，最大速度在中心处.）</a:t>
                </a:r>
                <a:r>
                  <a:rPr lang="en-US" altLang="zh-CN" sz="1800" b="0" i="0" dirty="0">
                    <a:solidFill>
                      <a:srgbClr val="000000"/>
                    </a:solidFill>
                    <a:latin typeface="微软雅黑" pitchFamily="34" charset="0"/>
                    <a:ea typeface="微软雅黑" pitchFamily="34" charset="-122"/>
                    <a:cs typeface="微软雅黑" pitchFamily="34" charset="-120"/>
                  </a:rPr>
                  <a:t>，故B正确；因</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水</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75</m:t>
                        </m:r>
                      </m:den>
                    </m:f>
                    <m:r>
                      <a:rPr lang="en-US" altLang="zh-CN" sz="1800" b="0" i="0">
                        <a:solidFill>
                          <a:srgbClr val="000000"/>
                        </a:solidFill>
                        <a:latin typeface="Cambria Math" pitchFamily="34" charset="0"/>
                        <a:ea typeface="Cambria Math" pitchFamily="34" charset="-122"/>
                        <a:cs typeface="Cambria Math" pitchFamily="34" charset="-120"/>
                      </a:rPr>
                      <m:t>𝑥</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，而</a:t>
                </a:r>
              </a:p>
              <a:p>
                <a:pPr latinLnBrk="1">
                  <a:lnSpc>
                    <a:spcPts val="34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船</m:t>
                        </m:r>
                      </m:sub>
                    </m:sSub>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水</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25</m:t>
                        </m:r>
                      </m:den>
                    </m:f>
                    <m:r>
                      <a:rPr lang="en-US" altLang="zh-CN" sz="1800" b="0" i="0">
                        <a:solidFill>
                          <a:srgbClr val="000000"/>
                        </a:solidFill>
                        <a:latin typeface="Cambria Math" pitchFamily="34" charset="0"/>
                        <a:ea typeface="Cambria Math" pitchFamily="34" charset="-122"/>
                        <a:cs typeface="Cambria Math" pitchFamily="34" charset="-120"/>
                      </a:rPr>
                      <m:t>𝑡</m:t>
                    </m:r>
                    <m:r>
                      <m:rPr>
                        <m:nor/>
                      </m:rPr>
                      <a:rPr lang="en-US" altLang="zh-CN" sz="1800" b="0" i="0">
                        <a:solidFill>
                          <a:srgbClr val="000000"/>
                        </a:solidFill>
                        <a:latin typeface="Cambria Math" pitchFamily="34" charset="0"/>
                        <a:ea typeface="Cambria Math" pitchFamily="34" charset="-122"/>
                        <a:cs typeface="Cambria Math" pitchFamily="34" charset="-120"/>
                      </a:rPr>
                      <m:t> </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，即水流速度与时间呈线性关系</a:t>
                </a:r>
                <a:r>
                  <a:rPr lang="en-US" altLang="zh-CN" sz="1800" b="0" i="0">
                    <a:solidFill>
                      <a:srgbClr val="000000"/>
                    </a:solidFill>
                    <a:latin typeface="微软雅黑" pitchFamily="34" charset="0"/>
                    <a:ea typeface="微软雅黑" pitchFamily="34" charset="-122"/>
                    <a:cs typeface="微软雅黑" pitchFamily="34" charset="-120"/>
                  </a:rPr>
                  <a:t>，则当船从河岸到达另一河岸时沿水流方向</a:t>
                </a:r>
              </a:p>
              <a:p>
                <a:pPr latinLnBrk="1">
                  <a:lnSpc>
                    <a:spcPts val="3400"/>
                  </a:lnSpc>
                </a:pPr>
                <a:r>
                  <a:rPr lang="en-US" altLang="zh-CN" sz="1800" b="0" i="0">
                    <a:solidFill>
                      <a:srgbClr val="000000"/>
                    </a:solidFill>
                    <a:latin typeface="微软雅黑" pitchFamily="34" charset="0"/>
                    <a:ea typeface="微软雅黑" pitchFamily="34" charset="-122"/>
                    <a:cs typeface="微软雅黑" pitchFamily="34" charset="-120"/>
                  </a:rPr>
                  <a:t>的位移</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𝑠</m:t>
                    </m:r>
                    <m:r>
                      <a:rPr lang="en-US" altLang="zh-CN" sz="1800" b="0" i="0">
                        <a:solidFill>
                          <a:srgbClr val="000000"/>
                        </a:solidFill>
                        <a:latin typeface="Cambria Math" pitchFamily="34" charset="0"/>
                        <a:ea typeface="Cambria Math" pitchFamily="34" charset="-122"/>
                        <a:cs typeface="Cambria Math" pitchFamily="34" charset="-120"/>
                      </a:rPr>
                      <m:t>=2×</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×50×</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25</m:t>
                        </m:r>
                      </m:den>
                    </m:f>
                    <m:r>
                      <a:rPr lang="en-US" altLang="zh-CN" sz="1800" b="0" i="0">
                        <a:solidFill>
                          <a:srgbClr val="000000"/>
                        </a:solidFill>
                        <a:latin typeface="Cambria Math" pitchFamily="34" charset="0"/>
                        <a:ea typeface="Cambria Math" pitchFamily="34" charset="-122"/>
                        <a:cs typeface="Cambria Math" pitchFamily="34" charset="-120"/>
                      </a:rPr>
                      <m:t>×50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=200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，小船到达对岸时距出发点的距离为</a:t>
                </a:r>
              </a:p>
              <a:p>
                <a:pPr latinLnBrk="1">
                  <a:lnSpc>
                    <a:spcPts val="37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𝑠</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300</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200</m:t>
                            </m:r>
                          </m:e>
                          <m:sup>
                            <m:r>
                              <a:rPr lang="en-US" altLang="zh-CN" sz="1800" b="0" i="0">
                                <a:solidFill>
                                  <a:srgbClr val="000000"/>
                                </a:solidFill>
                                <a:latin typeface="Cambria Math" pitchFamily="34" charset="0"/>
                                <a:ea typeface="Cambria Math" pitchFamily="34" charset="-122"/>
                                <a:cs typeface="Cambria Math" pitchFamily="34" charset="-120"/>
                              </a:rPr>
                              <m:t>2</m:t>
                            </m:r>
                          </m:sup>
                        </m:sSup>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=100</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13</m:t>
                        </m:r>
                      </m:e>
                    </m:rad>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，故C错误；从河中心位置到对岸，小船沿水流方向做匀减速运动</a:t>
                </a:r>
                <a:r>
                  <a:rPr lang="en-US" altLang="zh-CN" sz="1800" b="0" i="0">
                    <a:solidFill>
                      <a:srgbClr val="000000"/>
                    </a:solidFill>
                    <a:latin typeface="微软雅黑" pitchFamily="34" charset="0"/>
                    <a:ea typeface="微软雅黑" pitchFamily="34" charset="-122"/>
                    <a:cs typeface="微软雅黑" pitchFamily="34" charset="-120"/>
                  </a:rPr>
                  <a:t>，垂</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直河岸方向做匀速运动</a:t>
                </a:r>
                <a:r>
                  <a:rPr lang="en-US" altLang="zh-CN" b="0" i="0" dirty="0">
                    <a:solidFill>
                      <a:srgbClr val="000000"/>
                    </a:solidFill>
                    <a:latin typeface="微软雅黑" pitchFamily="34" charset="0"/>
                    <a:ea typeface="微软雅黑" pitchFamily="34" charset="-122"/>
                    <a:cs typeface="微软雅黑" pitchFamily="34" charset="-120"/>
                  </a:rPr>
                  <a:t>，则合运动为匀变速曲线运动，故D错误.</a:t>
                </a:r>
                <a:endParaRPr lang="en-US" altLang="zh-CN" dirty="0"/>
              </a:p>
            </p:txBody>
          </p:sp>
        </mc:Choice>
        <mc:Fallback>
          <p:sp>
            <p:nvSpPr>
              <p:cNvPr id="2" name="QC_4_AS.56_1#31e912122?vop=1&amp;pid=4d4af618d&amp;color=0,0,0&amp;bt=1&amp;bbb=1&amp;hb=1"/>
              <p:cNvSpPr>
                <a:spLocks noRot="1" noChangeAspect="1" noMove="1" noResize="1" noEditPoints="1" noAdjustHandles="1" noChangeArrowheads="1" noChangeShapeType="1" noTextEdit="1"/>
              </p:cNvSpPr>
              <p:nvPr/>
            </p:nvSpPr>
            <p:spPr>
              <a:xfrm>
                <a:off x="832104" y="1508760"/>
                <a:ext cx="10533888" cy="3542030"/>
              </a:xfrm>
              <a:prstGeom prst="rect">
                <a:avLst/>
              </a:prstGeom>
              <a:blipFill>
                <a:blip r:embed="rId3"/>
                <a:stretch>
                  <a:fillRect l="-1389" r="-1389" b="-3787"/>
                </a:stretch>
              </a:blipFill>
              <a:ln/>
            </p:spPr>
            <p:txBody>
              <a:bodyPr/>
              <a:lstStyle/>
              <a:p>
                <a:r>
                  <a:rPr lang="zh-CN" altLang="en-US">
                    <a:noFill/>
                  </a:rPr>
                  <a:t> </a:t>
                </a:r>
              </a:p>
            </p:txBody>
          </p:sp>
        </mc:Fallback>
      </mc:AlternateContent>
      <p:sp>
        <p:nvSpPr>
          <p:cNvPr id="3" name="QC_4_AS.56_1#31e912122?vop=1&amp;pid=4d4af618d&amp;color=0,0,0&amp;bt=1&amp;bbb=1&amp;hb=1&amp;uw=1">
            <a:extLst>
              <a:ext uri="{FF2B5EF4-FFF2-40B4-BE49-F238E27FC236}">
                <a16:creationId xmlns:a16="http://schemas.microsoft.com/office/drawing/2014/main" id="{5DC56EC3-6BB7-F91B-5EBF-FE6224CB0083}"/>
              </a:ext>
            </a:extLst>
          </p:cNvPr>
          <p:cNvSpPr/>
          <p:nvPr/>
        </p:nvSpPr>
        <p:spPr>
          <a:xfrm>
            <a:off x="9874314" y="1506950"/>
            <a:ext cx="1491678" cy="52432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50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4" name="QC_4_AS.56_1#31e912122?vop=1&amp;pid=4d4af618d&amp;color=0,0,0&amp;bt=1&amp;bbb=1&amp;hb=1&amp;uw=1">
            <a:extLst>
              <a:ext uri="{FF2B5EF4-FFF2-40B4-BE49-F238E27FC236}">
                <a16:creationId xmlns:a16="http://schemas.microsoft.com/office/drawing/2014/main" id="{B521FBA3-5AAA-5C98-FCB8-523FE11BD390}"/>
              </a:ext>
            </a:extLst>
          </p:cNvPr>
          <p:cNvSpPr/>
          <p:nvPr/>
        </p:nvSpPr>
        <p:spPr>
          <a:xfrm>
            <a:off x="832104" y="2026063"/>
            <a:ext cx="10533888" cy="43859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1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5" name="QC_4_AS.56_1#31e912122?vop=1&amp;pid=4d4af618d&amp;color=0,0,0&amp;bt=1&amp;bbb=1&amp;hb=1&amp;uw=1">
            <a:extLst>
              <a:ext uri="{FF2B5EF4-FFF2-40B4-BE49-F238E27FC236}">
                <a16:creationId xmlns:a16="http://schemas.microsoft.com/office/drawing/2014/main" id="{3BE87036-DEF8-D801-2B9B-5669F7BC2FFD}"/>
              </a:ext>
            </a:extLst>
          </p:cNvPr>
          <p:cNvSpPr/>
          <p:nvPr/>
        </p:nvSpPr>
        <p:spPr>
          <a:xfrm>
            <a:off x="832104" y="2457863"/>
            <a:ext cx="4805363" cy="47669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5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_1#733b017dd?vop=1&amp;pid=102dbcad3&amp;color=0,0,0&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）力、速度等矢量相加时遵从平行四边形定则.</a:t>
                </a:r>
                <a:r>
                  <a:rPr lang="en-US" altLang="zh-CN" sz="1800" b="0" i="0">
                    <a:solidFill>
                      <a:srgbClr val="000000"/>
                    </a:solidFill>
                    <a:latin typeface="微软雅黑" pitchFamily="34" charset="0"/>
                    <a:ea typeface="微软雅黑" pitchFamily="34" charset="-122"/>
                    <a:cs typeface="微软雅黑" pitchFamily="34" charset="-120"/>
                  </a:rPr>
                  <a:t>将运动的物体的合速度分解到两个不同方向上，</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分速度大小分别为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6</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8</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则合速度大小可能为(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5_BD.1_1#733b017dd?vop=1&amp;pid=102dbcad3&amp;color=0,0,0&amp;bt=1&amp;bbb=1&amp;hb=1"/>
              <p:cNvSpPr>
                <a:spLocks noRot="1" noChangeAspect="1" noMove="1" noResize="1" noEditPoints="1" noAdjustHandles="1" noChangeArrowheads="1" noChangeShapeType="1" noTextEdit="1"/>
              </p:cNvSpPr>
              <p:nvPr/>
            </p:nvSpPr>
            <p:spPr>
              <a:xfrm>
                <a:off x="832104" y="1512000"/>
                <a:ext cx="10533888" cy="770255"/>
              </a:xfrm>
              <a:prstGeom prst="rect">
                <a:avLst/>
              </a:prstGeom>
              <a:blipFill>
                <a:blip r:embed="rId3"/>
                <a:stretch>
                  <a:fillRect l="-1389" r="-405" b="-19048"/>
                </a:stretch>
              </a:blipFill>
              <a:ln/>
            </p:spPr>
            <p:txBody>
              <a:bodyPr/>
              <a:lstStyle/>
              <a:p>
                <a:r>
                  <a:rPr lang="zh-CN" altLang="en-US">
                    <a:noFill/>
                  </a:rPr>
                  <a:t> </a:t>
                </a:r>
              </a:p>
            </p:txBody>
          </p:sp>
        </mc:Fallback>
      </mc:AlternateContent>
      <p:sp>
        <p:nvSpPr>
          <p:cNvPr id="3" name="QC_5_AN.2_1#733b017dd.bracket?vop=1&amp;pid=102dbcad3&amp;color=0,0,0&amp;vpa=1&amp;bbb=1"/>
          <p:cNvSpPr/>
          <p:nvPr/>
        </p:nvSpPr>
        <p:spPr>
          <a:xfrm>
            <a:off x="6543135" y="1917765"/>
            <a:ext cx="4968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BC</a:t>
            </a:r>
            <a:endParaRPr lang="en-US" altLang="zh-CN" dirty="0"/>
          </a:p>
        </p:txBody>
      </p:sp>
      <mc:AlternateContent xmlns:mc="http://schemas.openxmlformats.org/markup-compatibility/2006">
        <mc:Choice xmlns:a14="http://schemas.microsoft.com/office/drawing/2010/main" Requires="a14">
          <p:sp>
            <p:nvSpPr>
              <p:cNvPr id="4" name="QC_5_BD.1_2#733b017dd.choices?vop=1&amp;pid=102dbcad3&amp;color=0,0,0&amp;bbb=1"/>
              <p:cNvSpPr/>
              <p:nvPr/>
            </p:nvSpPr>
            <p:spPr>
              <a:xfrm>
                <a:off x="832104" y="2324990"/>
                <a:ext cx="10533888" cy="356235"/>
              </a:xfrm>
              <a:prstGeom prst="rect">
                <a:avLst/>
              </a:prstGeom>
              <a:noFill/>
              <a:ln/>
            </p:spPr>
            <p:txBody>
              <a:bodyPr wrap="none" lIns="0" tIns="0" rIns="0" bIns="0" rtlCol="0" anchor="t"/>
              <a:lstStyle/>
              <a:p>
                <a:pPr latinLnBrk="1">
                  <a:lnSpc>
                    <a:spcPts val="3200"/>
                  </a:lnSpc>
                  <a:tabLst>
                    <a:tab pos="2633472" algn="l"/>
                    <a:tab pos="5241544" algn="l"/>
                    <a:tab pos="798931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5_BD.1_2#733b017dd.choices?vop=1&amp;pid=102dbcad3&amp;color=0,0,0&amp;bbb=1"/>
              <p:cNvSpPr>
                <a:spLocks noRot="1" noChangeAspect="1" noMove="1" noResize="1" noEditPoints="1" noAdjustHandles="1" noChangeArrowheads="1" noChangeShapeType="1" noTextEdit="1"/>
              </p:cNvSpPr>
              <p:nvPr/>
            </p:nvSpPr>
            <p:spPr>
              <a:xfrm>
                <a:off x="832104" y="2324990"/>
                <a:ext cx="10533888" cy="356235"/>
              </a:xfrm>
              <a:prstGeom prst="rect">
                <a:avLst/>
              </a:prstGeom>
              <a:blipFill>
                <a:blip r:embed="rId4"/>
                <a:stretch>
                  <a:fillRect l="-1389" b="-4067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5_AS.3_1#733b017dd?vop=1&amp;pid=102dbcad3&amp;color=0,0,0&amp;bbb=1&amp;hb=1"/>
              <p:cNvSpPr/>
              <p:nvPr/>
            </p:nvSpPr>
            <p:spPr>
              <a:xfrm>
                <a:off x="832104" y="2685607"/>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【解析】将运动的物体的合速度分解到两个不同方向上，分速度大小分别为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，根据平行四边</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形定则可知</a:t>
                </a:r>
                <a:r>
                  <a:rPr lang="en-US" altLang="zh-CN" sz="1800" b="0" i="0" dirty="0">
                    <a:solidFill>
                      <a:srgbClr val="000000"/>
                    </a:solidFill>
                    <a:latin typeface="微软雅黑" pitchFamily="34" charset="0"/>
                    <a:ea typeface="微软雅黑" pitchFamily="34" charset="-122"/>
                    <a:cs typeface="微软雅黑" pitchFamily="34" charset="-120"/>
                  </a:rPr>
                  <a:t>，两个分速度方向相反时，合速度大小为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，两个分速度方向相同</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时</a:t>
                </a:r>
                <a:r>
                  <a:rPr lang="en-US" altLang="zh-CN" b="0" i="0" dirty="0">
                    <a:solidFill>
                      <a:srgbClr val="000000"/>
                    </a:solidFill>
                    <a:latin typeface="微软雅黑" pitchFamily="34" charset="0"/>
                    <a:ea typeface="微软雅黑" pitchFamily="34" charset="-122"/>
                    <a:cs typeface="微软雅黑" pitchFamily="34" charset="-120"/>
                  </a:rPr>
                  <a:t>，合速度大小为</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=8</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r>
                      <a:rPr lang="en-US" altLang="zh-CN" b="0" i="0">
                        <a:solidFill>
                          <a:srgbClr val="000000"/>
                        </a:solidFill>
                        <a:latin typeface="Cambria Math" pitchFamily="34" charset="0"/>
                        <a:ea typeface="Cambria Math" pitchFamily="34" charset="-122"/>
                        <a:cs typeface="Cambria Math" pitchFamily="34" charset="-120"/>
                      </a:rPr>
                      <m:t>+6</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r>
                      <a:rPr lang="en-US" altLang="zh-CN" b="0" i="0">
                        <a:solidFill>
                          <a:srgbClr val="000000"/>
                        </a:solidFill>
                        <a:latin typeface="Cambria Math" pitchFamily="34" charset="0"/>
                        <a:ea typeface="Cambria Math" pitchFamily="34" charset="-122"/>
                        <a:cs typeface="Cambria Math" pitchFamily="34" charset="-120"/>
                      </a:rPr>
                      <m:t>=14</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2</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r>
                      <a:rPr lang="en-US" altLang="zh-CN" b="0" i="0">
                        <a:solidFill>
                          <a:srgbClr val="000000"/>
                        </a:solidFill>
                        <a:latin typeface="Cambria Math" pitchFamily="34" charset="0"/>
                        <a:ea typeface="Cambria Math" pitchFamily="34" charset="-122"/>
                        <a:cs typeface="Cambria Math" pitchFamily="34" charset="-120"/>
                      </a:rPr>
                      <m:t>&lt;</m:t>
                    </m:r>
                    <m:r>
                      <a:rPr lang="en-US" altLang="zh-CN" b="0" i="0">
                        <a:solidFill>
                          <a:srgbClr val="000000"/>
                        </a:solidFill>
                        <a:latin typeface="Cambria Math" pitchFamily="34" charset="0"/>
                        <a:ea typeface="Cambria Math" pitchFamily="34" charset="-122"/>
                        <a:cs typeface="Cambria Math" pitchFamily="34" charset="-120"/>
                      </a:rPr>
                      <m:t>𝑣</m:t>
                    </m:r>
                    <m:r>
                      <a:rPr lang="en-US" altLang="zh-CN" b="0" i="0">
                        <a:solidFill>
                          <a:srgbClr val="000000"/>
                        </a:solidFill>
                        <a:latin typeface="Cambria Math" pitchFamily="34" charset="0"/>
                        <a:ea typeface="Cambria Math" pitchFamily="34" charset="-122"/>
                        <a:cs typeface="Cambria Math" pitchFamily="34" charset="-120"/>
                      </a:rPr>
                      <m:t>&lt;14</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，故B、C正确.</a:t>
                </a:r>
                <a:endParaRPr lang="en-US" altLang="zh-CN" dirty="0"/>
              </a:p>
            </p:txBody>
          </p:sp>
        </mc:Choice>
        <mc:Fallback>
          <p:sp>
            <p:nvSpPr>
              <p:cNvPr id="5" name="QC_5_AS.3_1#733b017dd?vop=1&amp;pid=102dbcad3&amp;color=0,0,0&amp;bbb=1&amp;hb=1"/>
              <p:cNvSpPr>
                <a:spLocks noRot="1" noChangeAspect="1" noMove="1" noResize="1" noEditPoints="1" noAdjustHandles="1" noChangeArrowheads="1" noChangeShapeType="1" noTextEdit="1"/>
              </p:cNvSpPr>
              <p:nvPr/>
            </p:nvSpPr>
            <p:spPr>
              <a:xfrm>
                <a:off x="832104" y="2685607"/>
                <a:ext cx="10533888" cy="1192530"/>
              </a:xfrm>
              <a:prstGeom prst="rect">
                <a:avLst/>
              </a:prstGeom>
              <a:blipFill>
                <a:blip r:embed="rId5"/>
                <a:stretch>
                  <a:fillRect l="-1389" r="-1505" b="-11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BD.4_1#bcb263004?vop=1&amp;pid=102dbcad3&amp;color=0,0,0&amp;bt=1&amp;bbb=1"/>
          <p:cNvSpPr/>
          <p:nvPr/>
        </p:nvSpPr>
        <p:spPr>
          <a:xfrm>
            <a:off x="832104" y="150876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对于两个分运动的合运动，</a:t>
            </a:r>
            <a:r>
              <a:rPr lang="en-US" altLang="zh-CN" sz="1800" b="0" i="0">
                <a:solidFill>
                  <a:srgbClr val="000000"/>
                </a:solidFill>
                <a:latin typeface="微软雅黑" pitchFamily="34" charset="0"/>
                <a:ea typeface="微软雅黑" pitchFamily="34" charset="-122"/>
                <a:cs typeface="微软雅黑" pitchFamily="34" charset="-120"/>
              </a:rPr>
              <a:t>下列说法中正确的是(</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p:sp>
        <p:nvSpPr>
          <p:cNvPr id="3" name="QC_5_AN.5_1#bcb263004.bracket?vop=1&amp;pid=102dbcad3&amp;color=0,0,0&amp;vpa=2"/>
          <p:cNvSpPr/>
          <p:nvPr/>
        </p:nvSpPr>
        <p:spPr>
          <a:xfrm>
            <a:off x="6119273" y="1504950"/>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p:sp>
        <p:nvSpPr>
          <p:cNvPr id="4" name="QC_5_BD.4_2#bcb263004.choices?vop=1&amp;pid=102dbcad3&amp;color=0,0,0&amp;bbb=1"/>
          <p:cNvSpPr/>
          <p:nvPr/>
        </p:nvSpPr>
        <p:spPr>
          <a:xfrm>
            <a:off x="832104" y="192278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合速度的大小一定大于两个分速度的大小</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合速度的大小等于两分速度大小的和</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由两个分速度的大小就可以确定合速度的大小</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互成角度的两个匀加速直线运动的合运动可能是匀变速直线运动</a:t>
            </a:r>
            <a:endParaRPr lang="en-US" altLang="zh-CN" sz="1800" dirty="0"/>
          </a:p>
        </p:txBody>
      </p:sp>
      <p:sp>
        <p:nvSpPr>
          <p:cNvPr id="5" name="QC_5_AS.6_1#bcb263004?vop=1&amp;pid=102dbcad3&amp;color=0,0,0&amp;bbb=1&amp;hb=1"/>
          <p:cNvSpPr/>
          <p:nvPr/>
        </p:nvSpPr>
        <p:spPr>
          <a:xfrm>
            <a:off x="832104" y="3573780"/>
            <a:ext cx="10533888" cy="16116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【解析】合速度是两个分速度的矢量和，可能大于两个分速度的大小，可能小于两个分速度的大小</a:t>
            </a:r>
            <a:r>
              <a:rPr lang="en-US" altLang="zh-CN" sz="1800" b="0" i="0">
                <a:solidFill>
                  <a:srgbClr val="000000"/>
                </a:solidFill>
                <a:latin typeface="微软雅黑" pitchFamily="34" charset="0"/>
                <a:ea typeface="微软雅黑" pitchFamily="34" charset="-122"/>
                <a:cs typeface="微软雅黑" pitchFamily="34" charset="-120"/>
              </a:rPr>
              <a:t>，也可</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能等于某个分速度的大小</a:t>
            </a:r>
            <a:r>
              <a:rPr lang="en-US" altLang="zh-CN" sz="1800" b="0" i="0" dirty="0">
                <a:solidFill>
                  <a:srgbClr val="000000"/>
                </a:solidFill>
                <a:latin typeface="微软雅黑" pitchFamily="34" charset="0"/>
                <a:ea typeface="微软雅黑" pitchFamily="34" charset="-122"/>
                <a:cs typeface="微软雅黑" pitchFamily="34" charset="-120"/>
              </a:rPr>
              <a:t>，故A、B错误；要求合速度的大小，不仅要知道两个分速度的大小</a:t>
            </a:r>
            <a:r>
              <a:rPr lang="en-US" altLang="zh-CN" sz="1800" b="0" i="0">
                <a:solidFill>
                  <a:srgbClr val="000000"/>
                </a:solidFill>
                <a:latin typeface="微软雅黑" pitchFamily="34" charset="0"/>
                <a:ea typeface="微软雅黑" pitchFamily="34" charset="-122"/>
                <a:cs typeface="微软雅黑" pitchFamily="34" charset="-120"/>
              </a:rPr>
              <a:t>，还要知道</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两个分速度的方向</a:t>
            </a:r>
            <a:r>
              <a:rPr lang="en-US" altLang="zh-CN" sz="1800" b="0" i="0" dirty="0">
                <a:solidFill>
                  <a:srgbClr val="000000"/>
                </a:solidFill>
                <a:latin typeface="微软雅黑" pitchFamily="34" charset="0"/>
                <a:ea typeface="微软雅黑" pitchFamily="34" charset="-122"/>
                <a:cs typeface="微软雅黑" pitchFamily="34" charset="-120"/>
              </a:rPr>
              <a:t>，故C错误；互成角度的两个匀加速直线运动</a:t>
            </a:r>
            <a:r>
              <a:rPr lang="en-US" altLang="zh-CN" sz="1800" b="0" i="0">
                <a:solidFill>
                  <a:srgbClr val="000000"/>
                </a:solidFill>
                <a:latin typeface="微软雅黑" pitchFamily="34" charset="0"/>
                <a:ea typeface="微软雅黑" pitchFamily="34" charset="-122"/>
                <a:cs typeface="微软雅黑" pitchFamily="34" charset="-120"/>
              </a:rPr>
              <a:t>，如果合加速度的方向与合初速度的方向</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在同一直线上</a:t>
            </a:r>
            <a:r>
              <a:rPr lang="en-US" altLang="zh-CN" b="0" i="0" dirty="0">
                <a:solidFill>
                  <a:srgbClr val="000000"/>
                </a:solidFill>
                <a:latin typeface="微软雅黑" pitchFamily="34" charset="0"/>
                <a:ea typeface="微软雅黑" pitchFamily="34" charset="-122"/>
                <a:cs typeface="微软雅黑" pitchFamily="34" charset="-120"/>
              </a:rPr>
              <a:t>，合运动就是匀变速直线运动，故D正确.</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7_1#cfe6d1174?vop=1&amp;pid=102dbcad3&amp;color=0,0,0&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）救援过程中救援人员利用悬停的无人机在水平地面上空由静止释放急救包</a:t>
            </a:r>
            <a:r>
              <a:rPr lang="en-US" altLang="zh-CN" sz="1800" b="0" i="0">
                <a:solidFill>
                  <a:srgbClr val="000000"/>
                </a:solidFill>
                <a:latin typeface="微软雅黑" pitchFamily="34" charset="0"/>
                <a:ea typeface="微软雅黑" pitchFamily="34" charset="-122"/>
                <a:cs typeface="微软雅黑" pitchFamily="34" charset="-120"/>
              </a:rPr>
              <a:t>.急救包在下落过程</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中受到水平恒定风力的影响</a:t>
            </a:r>
            <a:r>
              <a:rPr lang="en-US" altLang="zh-CN" b="0" i="0" dirty="0">
                <a:solidFill>
                  <a:srgbClr val="000000"/>
                </a:solidFill>
                <a:latin typeface="微软雅黑" pitchFamily="34" charset="0"/>
                <a:ea typeface="微软雅黑" pitchFamily="34" charset="-122"/>
                <a:cs typeface="微软雅黑" pitchFamily="34" charset="-120"/>
              </a:rPr>
              <a:t>，不计空气阻力，</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3" name="QC_5_AN.8_1#cfe6d1174.bracket?vop=1&amp;pid=102dbcad3&amp;color=0,0,0&amp;vpa=3&amp;bbb=1"/>
          <p:cNvSpPr/>
          <p:nvPr/>
        </p:nvSpPr>
        <p:spPr>
          <a:xfrm>
            <a:off x="7441660" y="1917765"/>
            <a:ext cx="4968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BD</a:t>
            </a:r>
            <a:endParaRPr lang="en-US" altLang="zh-CN" dirty="0"/>
          </a:p>
        </p:txBody>
      </p:sp>
      <p:sp>
        <p:nvSpPr>
          <p:cNvPr id="4" name="QC_5_BD.7_2#cfe6d1174.choices?vop=1&amp;pid=102dbcad3&amp;color=0,0,0&amp;bbb=1"/>
          <p:cNvSpPr/>
          <p:nvPr/>
        </p:nvSpPr>
        <p:spPr>
          <a:xfrm>
            <a:off x="832104" y="2330007"/>
            <a:ext cx="10533888" cy="770255"/>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悬停的无人机受到的合力与水平风力大小相等</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急救包下落的时间与风力大小无关</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风力越大</a:t>
            </a:r>
            <a:r>
              <a:rPr lang="en-US" altLang="zh-CN" sz="1800" b="0" i="0">
                <a:solidFill>
                  <a:srgbClr val="000000"/>
                </a:solidFill>
                <a:latin typeface="微软雅黑" pitchFamily="34" charset="0"/>
                <a:ea typeface="微软雅黑" pitchFamily="34" charset="-122"/>
                <a:cs typeface="微软雅黑" pitchFamily="34" charset="-120"/>
              </a:rPr>
              <a:t>，急救包下落的时间越长</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急救包落地时的速度大小与风力大小有关</a:t>
            </a:r>
            <a:endParaRPr lang="en-US" altLang="zh-CN" sz="1800" dirty="0"/>
          </a:p>
        </p:txBody>
      </p:sp>
      <p:sp>
        <p:nvSpPr>
          <p:cNvPr id="5" name="QC_5_AS.9_1#cfe6d1174?vop=1&amp;pid=102dbcad3&amp;color=0,0,0&amp;bbb=1&amp;hb=1"/>
          <p:cNvSpPr/>
          <p:nvPr/>
        </p:nvSpPr>
        <p:spPr>
          <a:xfrm>
            <a:off x="832104" y="3149792"/>
            <a:ext cx="10533888" cy="24466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【解析】无人机在悬停时处于平衡态，所以无人机悬停时受到的合力为零，故A错误</a:t>
            </a:r>
            <a:r>
              <a:rPr lang="en-US" altLang="zh-CN" sz="1800" b="0" i="0">
                <a:solidFill>
                  <a:srgbClr val="000000"/>
                </a:solidFill>
                <a:latin typeface="微软雅黑" pitchFamily="34" charset="0"/>
                <a:ea typeface="微软雅黑" pitchFamily="34" charset="-122"/>
                <a:cs typeface="微软雅黑" pitchFamily="34" charset="-120"/>
              </a:rPr>
              <a:t>；急救包水平方向受</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到水平风力的影响</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竖直方向由静止开始做自由落体运动，竖直分运动不受水平分运动的影响，所以运动</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时间与风力大小无关</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关键点</a:t>
            </a:r>
            <a:r>
              <a:rPr lang="en-US" altLang="zh-CN" sz="1800" b="0" i="0" dirty="0">
                <a:solidFill>
                  <a:srgbClr val="00A0AF"/>
                </a:solidFill>
                <a:latin typeface="SimSun" pitchFamily="34" charset="0"/>
                <a:ea typeface="SimSun" pitchFamily="34" charset="-122"/>
                <a:cs typeface="SimSun"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两个分运动相互独立，互不影响，同时两分运动时间相等</a:t>
            </a:r>
            <a:r>
              <a:rPr lang="en-US" altLang="zh-CN" sz="1800" b="0" i="0">
                <a:solidFill>
                  <a:srgbClr val="00A0AF"/>
                </a:solidFill>
                <a:latin typeface="微软雅黑" pitchFamily="34" charset="0"/>
                <a:ea typeface="楷体" pitchFamily="34" charset="-122"/>
                <a:cs typeface="微软雅黑" pitchFamily="34" charset="-120"/>
              </a:rPr>
              <a:t>，可由急救包在</a:t>
            </a: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竖直方向上的运动求运动时间</a:t>
            </a:r>
            <a:r>
              <a:rPr lang="en-US" altLang="zh-CN" sz="1800" b="0" i="0" dirty="0">
                <a:solidFill>
                  <a:srgbClr val="00A0AF"/>
                </a:solidFill>
                <a:latin typeface="微软雅黑" pitchFamily="34" charset="0"/>
                <a:ea typeface="楷体"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，故C错误，B</a:t>
            </a:r>
            <a:r>
              <a:rPr lang="en-US" altLang="zh-CN" sz="1800" b="0" i="0">
                <a:solidFill>
                  <a:srgbClr val="000000"/>
                </a:solidFill>
                <a:latin typeface="微软雅黑" pitchFamily="34" charset="0"/>
                <a:ea typeface="微软雅黑" pitchFamily="34" charset="-122"/>
                <a:cs typeface="微软雅黑" pitchFamily="34" charset="-120"/>
              </a:rPr>
              <a:t>正确；急救包落地时的速度由水平分速度和竖直分速度合</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成</a:t>
            </a:r>
            <a:r>
              <a:rPr lang="en-US" altLang="zh-CN" sz="1800" b="0" i="0" dirty="0">
                <a:solidFill>
                  <a:srgbClr val="000000"/>
                </a:solidFill>
                <a:latin typeface="微软雅黑" pitchFamily="34" charset="0"/>
                <a:ea typeface="微软雅黑" pitchFamily="34" charset="-122"/>
                <a:cs typeface="微软雅黑" pitchFamily="34" charset="-120"/>
              </a:rPr>
              <a:t>，水平方向的速度大小与风力大小有关</a:t>
            </a:r>
            <a:r>
              <a:rPr lang="en-US" altLang="zh-CN" sz="1800" b="0" i="0">
                <a:solidFill>
                  <a:srgbClr val="000000"/>
                </a:solidFill>
                <a:latin typeface="微软雅黑" pitchFamily="34" charset="0"/>
                <a:ea typeface="微软雅黑" pitchFamily="34" charset="-122"/>
                <a:cs typeface="微软雅黑" pitchFamily="34" charset="-120"/>
              </a:rPr>
              <a:t>，所以合速度大小与风力大小有关</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说明：</a:t>
            </a:r>
            <a:r>
              <a:rPr lang="en-US" altLang="zh-CN" sz="1800" b="0" i="0">
                <a:solidFill>
                  <a:srgbClr val="00A0AF"/>
                </a:solidFill>
                <a:latin typeface="微软雅黑" pitchFamily="34" charset="0"/>
                <a:ea typeface="楷体" pitchFamily="34" charset="-122"/>
                <a:cs typeface="微软雅黑" pitchFamily="34" charset="-120"/>
              </a:rPr>
              <a:t>落地速度是合速度，</a:t>
            </a:r>
          </a:p>
          <a:p>
            <a:pPr latinLnBrk="1">
              <a:lnSpc>
                <a:spcPts val="3100"/>
              </a:lnSpc>
            </a:pPr>
            <a:r>
              <a:rPr lang="en-US" altLang="zh-CN" b="0" i="0">
                <a:solidFill>
                  <a:srgbClr val="00A0AF"/>
                </a:solidFill>
                <a:latin typeface="微软雅黑" pitchFamily="34" charset="0"/>
                <a:ea typeface="楷体" pitchFamily="34" charset="-122"/>
                <a:cs typeface="微软雅黑" pitchFamily="34" charset="-120"/>
              </a:rPr>
              <a:t>两分运动的速度</a:t>
            </a:r>
            <a:r>
              <a:rPr lang="en-US" altLang="zh-CN" b="0" i="0" dirty="0">
                <a:solidFill>
                  <a:srgbClr val="00A0AF"/>
                </a:solidFill>
                <a:latin typeface="微软雅黑" pitchFamily="34" charset="0"/>
                <a:ea typeface="楷体" pitchFamily="34" charset="-122"/>
                <a:cs typeface="微软雅黑" pitchFamily="34" charset="-120"/>
              </a:rPr>
              <a:t>、加速度和位移等，都会对合运动的速度、加速度和位移产生影响）</a:t>
            </a:r>
            <a:r>
              <a:rPr lang="en-US" altLang="zh-CN" b="0" i="0" dirty="0">
                <a:solidFill>
                  <a:srgbClr val="000000"/>
                </a:solidFill>
                <a:latin typeface="微软雅黑" pitchFamily="34" charset="0"/>
                <a:ea typeface="微软雅黑" pitchFamily="34" charset="-122"/>
                <a:cs typeface="微软雅黑" pitchFamily="34" charset="-120"/>
              </a:rPr>
              <a:t>，故D正确.</a:t>
            </a:r>
            <a:endParaRPr lang="en-US" altLang="zh-CN" dirty="0"/>
          </a:p>
        </p:txBody>
      </p:sp>
      <p:sp>
        <p:nvSpPr>
          <p:cNvPr id="6" name="QC_5_AS.9_1#cfe6d1174?vop=1&amp;pid=102dbcad3&amp;color=0,0,0&amp;bbb=1&amp;hb=1&amp;uw=1">
            <a:extLst>
              <a:ext uri="{FF2B5EF4-FFF2-40B4-BE49-F238E27FC236}">
                <a16:creationId xmlns:a16="http://schemas.microsoft.com/office/drawing/2014/main" id="{C34AB8B3-A0B7-5145-6834-B2AFCCED6B9F}"/>
              </a:ext>
            </a:extLst>
          </p:cNvPr>
          <p:cNvSpPr/>
          <p:nvPr/>
        </p:nvSpPr>
        <p:spPr>
          <a:xfrm>
            <a:off x="6775704" y="3568669"/>
            <a:ext cx="4640264"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7" name="QC_5_AS.9_1#cfe6d1174?vop=1&amp;pid=102dbcad3&amp;color=0,0,0&amp;bbb=1&amp;hb=1&amp;uw=1">
            <a:extLst>
              <a:ext uri="{FF2B5EF4-FFF2-40B4-BE49-F238E27FC236}">
                <a16:creationId xmlns:a16="http://schemas.microsoft.com/office/drawing/2014/main" id="{751FDDB1-8D77-8FF9-1CBB-3F71A43D045E}"/>
              </a:ext>
            </a:extLst>
          </p:cNvPr>
          <p:cNvSpPr/>
          <p:nvPr/>
        </p:nvSpPr>
        <p:spPr>
          <a:xfrm>
            <a:off x="832104" y="3987769"/>
            <a:ext cx="2057400"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8" name="QC_5_AS.9_1#cfe6d1174?vop=1&amp;pid=102dbcad3&amp;color=0,0,0&amp;bbb=1&amp;hb=1&amp;uw=1">
            <a:extLst>
              <a:ext uri="{FF2B5EF4-FFF2-40B4-BE49-F238E27FC236}">
                <a16:creationId xmlns:a16="http://schemas.microsoft.com/office/drawing/2014/main" id="{C964530B-D79E-F568-2799-E8ED443269B4}"/>
              </a:ext>
            </a:extLst>
          </p:cNvPr>
          <p:cNvSpPr/>
          <p:nvPr/>
        </p:nvSpPr>
        <p:spPr>
          <a:xfrm>
            <a:off x="6156579" y="4406869"/>
            <a:ext cx="5097464"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9" name="QC_5_AS.9_1#cfe6d1174?vop=1&amp;pid=102dbcad3&amp;color=0,0,0&amp;bbb=1&amp;hb=1&amp;uw=1">
            <a:extLst>
              <a:ext uri="{FF2B5EF4-FFF2-40B4-BE49-F238E27FC236}">
                <a16:creationId xmlns:a16="http://schemas.microsoft.com/office/drawing/2014/main" id="{7B345F33-2C49-5950-D9B7-42837026F163}"/>
              </a:ext>
            </a:extLst>
          </p:cNvPr>
          <p:cNvSpPr/>
          <p:nvPr/>
        </p:nvSpPr>
        <p:spPr>
          <a:xfrm>
            <a:off x="832104" y="4825969"/>
            <a:ext cx="7543800" cy="41954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9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
                                            <p:txEl>
                                              <p:pRg st="5" end="5"/>
                                            </p:txEl>
                                          </p:spTgt>
                                        </p:tgtEl>
                                        <p:attrNameLst>
                                          <p:attrName>style.visibility</p:attrName>
                                        </p:attrNameLst>
                                      </p:cBhvr>
                                      <p:to>
                                        <p:strVal val="visible"/>
                                      </p:to>
                                    </p:set>
                                    <p:anim calcmode="lin" valueType="num">
                                      <p:cBhvr additive="base">
                                        <p:cTn id="41"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5" end="5"/>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6">
                                            <p:bg/>
                                          </p:spTgt>
                                        </p:tgtEl>
                                        <p:attrNameLst>
                                          <p:attrName>style.visibility</p:attrName>
                                        </p:attrNameLst>
                                      </p:cBhvr>
                                      <p:to>
                                        <p:strVal val="visible"/>
                                      </p:to>
                                    </p:set>
                                    <p:anim calcmode="lin" valueType="num">
                                      <p:cBhvr additive="base">
                                        <p:cTn id="4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6">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6">
                                            <p:txEl>
                                              <p:pRg st="0" end="0"/>
                                            </p:txEl>
                                          </p:spTgt>
                                        </p:tgtEl>
                                        <p:attrNameLst>
                                          <p:attrName>style.visibility</p:attrName>
                                        </p:attrNameLst>
                                      </p:cBhvr>
                                      <p:to>
                                        <p:strVal val="visible"/>
                                      </p:to>
                                    </p:set>
                                    <p:anim calcmode="lin" valueType="num">
                                      <p:cBhvr additive="base">
                                        <p:cTn id="4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bg/>
                                          </p:spTgt>
                                        </p:tgtEl>
                                        <p:attrNameLst>
                                          <p:attrName>style.visibility</p:attrName>
                                        </p:attrNameLst>
                                      </p:cBhvr>
                                      <p:to>
                                        <p:strVal val="visible"/>
                                      </p:to>
                                    </p:set>
                                    <p:anim calcmode="lin" valueType="num">
                                      <p:cBhvr additive="base">
                                        <p:cTn id="53"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4" dur="500" fill="hold"/>
                                        <p:tgtEl>
                                          <p:spTgt spid="7">
                                            <p:bg/>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0" end="0"/>
                                            </p:txEl>
                                          </p:spTgt>
                                        </p:tgtEl>
                                        <p:attrNameLst>
                                          <p:attrName>style.visibility</p:attrName>
                                        </p:attrNameLst>
                                      </p:cBhvr>
                                      <p:to>
                                        <p:strVal val="visible"/>
                                      </p:to>
                                    </p:set>
                                    <p:anim calcmode="lin" valueType="num">
                                      <p:cBhvr additive="base">
                                        <p:cTn id="5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8">
                                            <p:bg/>
                                          </p:spTgt>
                                        </p:tgtEl>
                                        <p:attrNameLst>
                                          <p:attrName>style.visibility</p:attrName>
                                        </p:attrNameLst>
                                      </p:cBhvr>
                                      <p:to>
                                        <p:strVal val="visible"/>
                                      </p:to>
                                    </p:set>
                                    <p:anim calcmode="lin" valueType="num">
                                      <p:cBhvr additive="base">
                                        <p:cTn id="61" dur="500" fill="hold"/>
                                        <p:tgtEl>
                                          <p:spTgt spid="8">
                                            <p:bg/>
                                          </p:spTgt>
                                        </p:tgtEl>
                                        <p:attrNameLst>
                                          <p:attrName>ppt_x</p:attrName>
                                        </p:attrNameLst>
                                      </p:cBhvr>
                                      <p:tavLst>
                                        <p:tav tm="0">
                                          <p:val>
                                            <p:strVal val="#ppt_x"/>
                                          </p:val>
                                        </p:tav>
                                        <p:tav tm="100000">
                                          <p:val>
                                            <p:strVal val="#ppt_x"/>
                                          </p:val>
                                        </p:tav>
                                      </p:tavLst>
                                    </p:anim>
                                    <p:anim calcmode="lin" valueType="num">
                                      <p:cBhvr additive="base">
                                        <p:cTn id="62" dur="500" fill="hold"/>
                                        <p:tgtEl>
                                          <p:spTgt spid="8">
                                            <p:bg/>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8">
                                            <p:txEl>
                                              <p:pRg st="0" end="0"/>
                                            </p:txEl>
                                          </p:spTgt>
                                        </p:tgtEl>
                                        <p:attrNameLst>
                                          <p:attrName>style.visibility</p:attrName>
                                        </p:attrNameLst>
                                      </p:cBhvr>
                                      <p:to>
                                        <p:strVal val="visible"/>
                                      </p:to>
                                    </p:set>
                                    <p:anim calcmode="lin" valueType="num">
                                      <p:cBhvr additive="base">
                                        <p:cTn id="6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8">
                                            <p:txEl>
                                              <p:pRg st="0" end="0"/>
                                            </p:txEl>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9">
                                            <p:bg/>
                                          </p:spTgt>
                                        </p:tgtEl>
                                        <p:attrNameLst>
                                          <p:attrName>style.visibility</p:attrName>
                                        </p:attrNameLst>
                                      </p:cBhvr>
                                      <p:to>
                                        <p:strVal val="visible"/>
                                      </p:to>
                                    </p:set>
                                    <p:anim calcmode="lin" valueType="num">
                                      <p:cBhvr additive="base">
                                        <p:cTn id="69" dur="500" fill="hold"/>
                                        <p:tgtEl>
                                          <p:spTgt spid="9">
                                            <p:bg/>
                                          </p:spTgt>
                                        </p:tgtEl>
                                        <p:attrNameLst>
                                          <p:attrName>ppt_x</p:attrName>
                                        </p:attrNameLst>
                                      </p:cBhvr>
                                      <p:tavLst>
                                        <p:tav tm="0">
                                          <p:val>
                                            <p:strVal val="#ppt_x"/>
                                          </p:val>
                                        </p:tav>
                                        <p:tav tm="100000">
                                          <p:val>
                                            <p:strVal val="#ppt_x"/>
                                          </p:val>
                                        </p:tav>
                                      </p:tavLst>
                                    </p:anim>
                                    <p:anim calcmode="lin" valueType="num">
                                      <p:cBhvr additive="base">
                                        <p:cTn id="70" dur="500" fill="hold"/>
                                        <p:tgtEl>
                                          <p:spTgt spid="9">
                                            <p:bg/>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9">
                                            <p:txEl>
                                              <p:pRg st="0" end="0"/>
                                            </p:txEl>
                                          </p:spTgt>
                                        </p:tgtEl>
                                        <p:attrNameLst>
                                          <p:attrName>style.visibility</p:attrName>
                                        </p:attrNameLst>
                                      </p:cBhvr>
                                      <p:to>
                                        <p:strVal val="visible"/>
                                      </p:to>
                                    </p:set>
                                    <p:anim calcmode="lin" valueType="num">
                                      <p:cBhvr additive="base">
                                        <p:cTn id="7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P spid="7" grpId="0" build="p" animBg="1"/>
      <p:bldP spid="8" grpId="0" build="p" animBg="1"/>
      <p:bldP spid="9"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pic>
        <p:nvPicPr>
          <p:cNvPr id="2" name="QC_5_BD.10_1#69c5a7a7d?htil=1&amp;vop=1&amp;pid=6224c9740&amp;color=0,0,0&amp;tib=255,255,255&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46921" y="1512000"/>
            <a:ext cx="1416951" cy="116205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10_2#69c5a7a7d?htil=1&amp;vop=1&amp;pid=6224c9740&amp;color=0,0,0&amp;bt=1&amp;bbb=1&amp;hb=1&amp;hs=1"/>
              <p:cNvSpPr/>
              <p:nvPr/>
            </p:nvSpPr>
            <p:spPr>
              <a:xfrm>
                <a:off x="832104" y="1524700"/>
                <a:ext cx="8723376"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如图所示，一块橡皮用细线悬挂于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a:t>
                </a:r>
                <a:r>
                  <a:rPr lang="en-US" altLang="zh-CN" sz="1800" b="0" i="0">
                    <a:solidFill>
                      <a:srgbClr val="000000"/>
                    </a:solidFill>
                    <a:latin typeface="微软雅黑" pitchFamily="34" charset="0"/>
                    <a:ea typeface="微软雅黑" pitchFamily="34" charset="-122"/>
                    <a:cs typeface="微软雅黑" pitchFamily="34" charset="-120"/>
                  </a:rPr>
                  <a:t>，先用铅笔靠着线的左侧把橡皮拉至图中实线</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所示位置</a:t>
                </a:r>
                <a:r>
                  <a:rPr lang="en-US" altLang="zh-CN" sz="1800" b="0" i="0" dirty="0">
                    <a:solidFill>
                      <a:srgbClr val="000000"/>
                    </a:solidFill>
                    <a:latin typeface="微软雅黑" pitchFamily="34" charset="0"/>
                    <a:ea typeface="微软雅黑" pitchFamily="34" charset="-122"/>
                    <a:cs typeface="微软雅黑" pitchFamily="34" charset="-120"/>
                  </a:rPr>
                  <a:t>，然后水平向左匀速移动铅笔直至铅笔到达</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点处</a:t>
                </a:r>
                <a:r>
                  <a:rPr lang="en-US" altLang="zh-CN" sz="1800" b="0" i="0">
                    <a:solidFill>
                      <a:srgbClr val="000000"/>
                    </a:solidFill>
                    <a:latin typeface="微软雅黑" pitchFamily="34" charset="0"/>
                    <a:ea typeface="微软雅黑" pitchFamily="34" charset="-122"/>
                    <a:cs typeface="微软雅黑" pitchFamily="34" charset="-120"/>
                  </a:rPr>
                  <a:t>，则该过程中橡皮运动的速</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度(</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5_BD.10_2#69c5a7a7d?htil=1&amp;vop=1&amp;pid=6224c9740&amp;color=0,0,0&amp;bt=1&amp;bbb=1&amp;hb=1&amp;hs=1"/>
              <p:cNvSpPr>
                <a:spLocks noRot="1" noChangeAspect="1" noMove="1" noResize="1" noEditPoints="1" noAdjustHandles="1" noChangeArrowheads="1" noChangeShapeType="1" noTextEdit="1"/>
              </p:cNvSpPr>
              <p:nvPr/>
            </p:nvSpPr>
            <p:spPr>
              <a:xfrm>
                <a:off x="832104" y="1524700"/>
                <a:ext cx="8723376" cy="1189355"/>
              </a:xfrm>
              <a:prstGeom prst="rect">
                <a:avLst/>
              </a:prstGeom>
              <a:blipFill>
                <a:blip r:embed="rId4"/>
                <a:stretch>
                  <a:fillRect l="-1677" r="-1468" b="-12308"/>
                </a:stretch>
              </a:blipFill>
              <a:ln/>
            </p:spPr>
            <p:txBody>
              <a:bodyPr/>
              <a:lstStyle/>
              <a:p>
                <a:r>
                  <a:rPr lang="zh-CN" altLang="en-US">
                    <a:noFill/>
                  </a:rPr>
                  <a:t> </a:t>
                </a:r>
              </a:p>
            </p:txBody>
          </p:sp>
        </mc:Fallback>
      </mc:AlternateContent>
      <p:sp>
        <p:nvSpPr>
          <p:cNvPr id="4" name="QC_5_AN.11_1#69c5a7a7d.bracket?vop=1&amp;pid=6224c9740&amp;color=0,0,0&amp;vpa=4"/>
          <p:cNvSpPr/>
          <p:nvPr/>
        </p:nvSpPr>
        <p:spPr>
          <a:xfrm>
            <a:off x="1244060" y="23495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p:sp>
        <p:nvSpPr>
          <p:cNvPr id="5" name="QC_5_BD.10_3#69c5a7a7d.choices?vop=1&amp;pid=6224c9740&amp;color=0,0,0&amp;bbb=1&amp;hs=1"/>
          <p:cNvSpPr/>
          <p:nvPr/>
        </p:nvSpPr>
        <p:spPr>
          <a:xfrm>
            <a:off x="832104" y="2754123"/>
            <a:ext cx="10533888" cy="360680"/>
          </a:xfrm>
          <a:prstGeom prst="rect">
            <a:avLst/>
          </a:prstGeom>
          <a:noFill/>
          <a:ln/>
        </p:spPr>
        <p:txBody>
          <a:bodyPr wrap="none" lIns="0" tIns="0" rIns="0" bIns="0" rtlCol="0" anchor="t"/>
          <a:lstStyle/>
          <a:p>
            <a:pPr latinLnBrk="1">
              <a:lnSpc>
                <a:spcPts val="3200"/>
              </a:lnSpc>
              <a:tabLst>
                <a:tab pos="2592197" algn="l"/>
                <a:tab pos="5374894" algn="l"/>
                <a:tab pos="817029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大小和方向均不变</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大小不变</a:t>
            </a:r>
            <a:r>
              <a:rPr lang="en-US" altLang="zh-CN" sz="1800" b="0" i="0">
                <a:solidFill>
                  <a:srgbClr val="000000"/>
                </a:solidFill>
                <a:latin typeface="微软雅黑" pitchFamily="34" charset="0"/>
                <a:ea typeface="微软雅黑" pitchFamily="34" charset="-122"/>
                <a:cs typeface="微软雅黑" pitchFamily="34" charset="-120"/>
              </a:rPr>
              <a:t>，方向改变</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大小改变</a:t>
            </a:r>
            <a:r>
              <a:rPr lang="en-US" altLang="zh-CN" sz="1800" b="0" i="0">
                <a:solidFill>
                  <a:srgbClr val="000000"/>
                </a:solidFill>
                <a:latin typeface="微软雅黑" pitchFamily="34" charset="0"/>
                <a:ea typeface="微软雅黑" pitchFamily="34" charset="-122"/>
                <a:cs typeface="微软雅黑" pitchFamily="34" charset="-120"/>
              </a:rPr>
              <a:t>，方向不变</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大小和方向均改变</a:t>
            </a:r>
            <a:endParaRPr lang="en-US" altLang="zh-CN" sz="1800" dirty="0"/>
          </a:p>
        </p:txBody>
      </p:sp>
      <p:sp>
        <p:nvSpPr>
          <p:cNvPr id="6" name="QC_5_EX.12_1#69c5a7a7d?vop=1&amp;pid=6224c9740&amp;color=0,0,0&amp;bbb=1&amp;hb=1"/>
          <p:cNvSpPr/>
          <p:nvPr/>
        </p:nvSpPr>
        <p:spPr>
          <a:xfrm>
            <a:off x="832104" y="3165603"/>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求橡皮运动的速度即求橡皮的实际速度</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根据通法攻略</a:t>
            </a: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微软雅黑" pitchFamily="34" charset="0"/>
                <a:ea typeface="楷体" pitchFamily="34" charset="-122"/>
                <a:cs typeface="微软雅黑" pitchFamily="34" charset="-120"/>
              </a:rPr>
              <a:t>中的思路</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需将橡皮的运动沿着水平</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和竖直方向分解</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判断两个分运动的运动情形</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再得出合运动的性质</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AlternateContent xmlns:mc="http://schemas.openxmlformats.org/markup-compatibility/2006">
        <mc:Choice xmlns:a14="http://schemas.microsoft.com/office/drawing/2010/main" Requires="a14">
          <p:sp>
            <p:nvSpPr>
              <p:cNvPr id="7" name="QC_5_AS.13_1#69c5a7a7d?vop=1&amp;pid=6224c9740&amp;color=0,0,0&amp;bbb=1&amp;hb=1"/>
              <p:cNvSpPr/>
              <p:nvPr/>
            </p:nvSpPr>
            <p:spPr>
              <a:xfrm>
                <a:off x="832104" y="3985388"/>
                <a:ext cx="10533888" cy="1662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【解析】橡皮参与了水平向左和竖直向下的分运动，由于细线长度不会发生变化</a:t>
                </a:r>
                <a:r>
                  <a:rPr lang="en-US" altLang="zh-CN" sz="1800" b="0" i="0">
                    <a:solidFill>
                      <a:srgbClr val="000000"/>
                    </a:solidFill>
                    <a:latin typeface="微软雅黑" pitchFamily="34" charset="0"/>
                    <a:ea typeface="微软雅黑" pitchFamily="34" charset="-122"/>
                    <a:cs typeface="微软雅黑" pitchFamily="34" charset="-120"/>
                  </a:rPr>
                  <a:t>，两个方向的分运动都是</a:t>
                </a:r>
              </a:p>
              <a:p>
                <a:pPr latinLnBrk="1">
                  <a:lnSpc>
                    <a:spcPts val="3700"/>
                  </a:lnSpc>
                </a:pPr>
                <a:r>
                  <a:rPr lang="en-US" altLang="zh-CN" sz="1800" b="0" i="0">
                    <a:solidFill>
                      <a:srgbClr val="000000"/>
                    </a:solidFill>
                    <a:latin typeface="微软雅黑" pitchFamily="34" charset="0"/>
                    <a:ea typeface="微软雅黑" pitchFamily="34" charset="-122"/>
                    <a:cs typeface="微软雅黑" pitchFamily="34" charset="-120"/>
                  </a:rPr>
                  <a:t>匀速直线运动</a:t>
                </a:r>
                <a:r>
                  <a:rPr lang="en-US" altLang="zh-CN" sz="1800"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𝑥</m:t>
                        </m:r>
                      </m:sub>
                    </m:sSub>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sub>
                    </m:sSub>
                  </m:oMath>
                </a14:m>
                <a:r>
                  <a:rPr lang="en-US" altLang="zh-CN" sz="1800" b="0" i="0" dirty="0">
                    <a:solidFill>
                      <a:srgbClr val="000000"/>
                    </a:solidFill>
                    <a:latin typeface="微软雅黑" pitchFamily="34" charset="0"/>
                    <a:ea typeface="微软雅黑" pitchFamily="34" charset="-122"/>
                    <a:cs typeface="微软雅黑" pitchFamily="34" charset="-120"/>
                  </a:rPr>
                  <a:t>恒定</a:t>
                </a:r>
                <a:r>
                  <a:rPr lang="en-US" altLang="zh-CN" sz="1800" b="0" i="0">
                    <a:solidFill>
                      <a:srgbClr val="000000"/>
                    </a:solidFill>
                    <a:latin typeface="微软雅黑" pitchFamily="34" charset="0"/>
                    <a:ea typeface="微软雅黑" pitchFamily="34" charset="-122"/>
                    <a:cs typeface="微软雅黑" pitchFamily="34" charset="-120"/>
                  </a:rPr>
                  <a:t>，且有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𝑥</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sub>
                    </m:sSub>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合</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𝑥</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𝑦</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𝑥</m:t>
                            </m:r>
                          </m:sub>
                        </m:sSub>
                      </m:den>
                    </m:f>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合</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大小恒定</a:t>
                </a:r>
                <a:r>
                  <a:rPr lang="en-US" altLang="zh-CN" sz="1800" b="0" i="0" dirty="0">
                    <a:solidFill>
                      <a:srgbClr val="00A0AF"/>
                    </a:solidFill>
                    <a:latin typeface="微软雅黑" pitchFamily="34" charset="0"/>
                    <a:ea typeface="楷体" pitchFamily="34" charset="-122"/>
                    <a:cs typeface="微软雅黑" pitchFamily="34" charset="-120"/>
                  </a:rPr>
                  <a:t>（</a:t>
                </a:r>
                <a:r>
                  <a:rPr lang="en-US" altLang="zh-CN" sz="1800" b="0" i="0">
                    <a:solidFill>
                      <a:srgbClr val="00A0AF"/>
                    </a:solidFill>
                    <a:latin typeface="微软雅黑" pitchFamily="34" charset="0"/>
                    <a:ea typeface="楷体" pitchFamily="34" charset="-122"/>
                    <a:cs typeface="微软雅黑" pitchFamily="34" charset="-120"/>
                  </a:rPr>
                  <a:t>通法攻略2</a:t>
                </a: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两个直线运动合成步骤和性质判断</a:t>
                </a:r>
                <a:r>
                  <a:rPr lang="en-US" altLang="zh-CN" sz="1800" b="0" i="0" dirty="0">
                    <a:solidFill>
                      <a:srgbClr val="00A0AF"/>
                    </a:solidFill>
                    <a:latin typeface="微软雅黑" pitchFamily="34" charset="0"/>
                    <a:ea typeface="楷体"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，且其方向始终与水平方向成</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45</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斜向下</a:t>
                </a:r>
                <a:r>
                  <a:rPr lang="en-US" altLang="zh-CN" sz="1800" b="0" i="0">
                    <a:solidFill>
                      <a:srgbClr val="000000"/>
                    </a:solidFill>
                    <a:latin typeface="微软雅黑" pitchFamily="34" charset="0"/>
                    <a:ea typeface="微软雅黑" pitchFamily="34" charset="-122"/>
                    <a:cs typeface="微软雅黑" pitchFamily="34" charset="-120"/>
                  </a:rPr>
                  <a:t>，所以橡皮运动的速度大小</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和方向都不变</a:t>
                </a:r>
                <a:r>
                  <a:rPr lang="en-US" altLang="zh-CN" b="0" i="0" dirty="0">
                    <a:solidFill>
                      <a:srgbClr val="000000"/>
                    </a:solidFill>
                    <a:latin typeface="微软雅黑" pitchFamily="34" charset="0"/>
                    <a:ea typeface="微软雅黑" pitchFamily="34" charset="-122"/>
                    <a:cs typeface="微软雅黑" pitchFamily="34" charset="-120"/>
                  </a:rPr>
                  <a:t>，故A正确.</a:t>
                </a:r>
                <a:endParaRPr lang="en-US" altLang="zh-CN" dirty="0"/>
              </a:p>
            </p:txBody>
          </p:sp>
        </mc:Choice>
        <mc:Fallback>
          <p:sp>
            <p:nvSpPr>
              <p:cNvPr id="7" name="QC_5_AS.13_1#69c5a7a7d?vop=1&amp;pid=6224c9740&amp;color=0,0,0&amp;bbb=1&amp;hb=1"/>
              <p:cNvSpPr>
                <a:spLocks noRot="1" noChangeAspect="1" noMove="1" noResize="1" noEditPoints="1" noAdjustHandles="1" noChangeArrowheads="1" noChangeShapeType="1" noTextEdit="1"/>
              </p:cNvSpPr>
              <p:nvPr/>
            </p:nvSpPr>
            <p:spPr>
              <a:xfrm>
                <a:off x="832104" y="3985388"/>
                <a:ext cx="10533888" cy="1662430"/>
              </a:xfrm>
              <a:prstGeom prst="rect">
                <a:avLst/>
              </a:prstGeom>
              <a:blipFill>
                <a:blip r:embed="rId5"/>
                <a:stretch>
                  <a:fillRect l="-1389" r="-1447" b="-8456"/>
                </a:stretch>
              </a:blipFill>
              <a:ln/>
            </p:spPr>
            <p:txBody>
              <a:bodyPr/>
              <a:lstStyle/>
              <a:p>
                <a:r>
                  <a:rPr lang="zh-CN" altLang="en-US">
                    <a:noFill/>
                  </a:rPr>
                  <a:t> </a:t>
                </a:r>
              </a:p>
            </p:txBody>
          </p:sp>
        </mc:Fallback>
      </mc:AlternateContent>
      <p:sp>
        <p:nvSpPr>
          <p:cNvPr id="8" name="QC_5_AS.13_1#69c5a7a7d?vop=1&amp;pid=6224c9740&amp;color=0,0,0&amp;bbb=1&amp;hb=1&amp;uw=1">
            <a:extLst>
              <a:ext uri="{FF2B5EF4-FFF2-40B4-BE49-F238E27FC236}">
                <a16:creationId xmlns:a16="http://schemas.microsoft.com/office/drawing/2014/main" id="{B4BF34F5-991B-2B62-62BC-1ACDF9A7C4D5}"/>
              </a:ext>
            </a:extLst>
          </p:cNvPr>
          <p:cNvSpPr/>
          <p:nvPr/>
        </p:nvSpPr>
        <p:spPr>
          <a:xfrm>
            <a:off x="4256977" y="4401091"/>
            <a:ext cx="5822188" cy="47669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5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 calcmode="lin" valueType="num">
                                      <p:cBhvr additive="base">
                                        <p:cTn id="3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7">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additive="base">
                                        <p:cTn id="3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xEl>
                                              <p:pRg st="1" end="1"/>
                                            </p:txEl>
                                          </p:spTgt>
                                        </p:tgtEl>
                                        <p:attrNameLst>
                                          <p:attrName>style.visibility</p:attrName>
                                        </p:attrNameLst>
                                      </p:cBhvr>
                                      <p:to>
                                        <p:strVal val="visible"/>
                                      </p:to>
                                    </p:set>
                                    <p:anim calcmode="lin" valueType="num">
                                      <p:cBhvr additive="base">
                                        <p:cTn id="3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1" end="1"/>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7">
                                            <p:txEl>
                                              <p:pRg st="2" end="2"/>
                                            </p:txEl>
                                          </p:spTgt>
                                        </p:tgtEl>
                                        <p:attrNameLst>
                                          <p:attrName>style.visibility</p:attrName>
                                        </p:attrNameLst>
                                      </p:cBhvr>
                                      <p:to>
                                        <p:strVal val="visible"/>
                                      </p:to>
                                    </p:set>
                                    <p:anim calcmode="lin" valueType="num">
                                      <p:cBhvr additive="base">
                                        <p:cTn id="4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2" end="2"/>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7">
                                            <p:txEl>
                                              <p:pRg st="3" end="3"/>
                                            </p:txEl>
                                          </p:spTgt>
                                        </p:tgtEl>
                                        <p:attrNameLst>
                                          <p:attrName>style.visibility</p:attrName>
                                        </p:attrNameLst>
                                      </p:cBhvr>
                                      <p:to>
                                        <p:strVal val="visible"/>
                                      </p:to>
                                    </p:set>
                                    <p:anim calcmode="lin" valueType="num">
                                      <p:cBhvr additive="base">
                                        <p:cTn id="4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7">
                                            <p:txEl>
                                              <p:pRg st="3" end="3"/>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bg/>
                                          </p:spTgt>
                                        </p:tgtEl>
                                        <p:attrNameLst>
                                          <p:attrName>style.visibility</p:attrName>
                                        </p:attrNameLst>
                                      </p:cBhvr>
                                      <p:to>
                                        <p:strVal val="visible"/>
                                      </p:to>
                                    </p:set>
                                    <p:anim calcmode="lin" valueType="num">
                                      <p:cBhvr additive="base">
                                        <p:cTn id="51" dur="500" fill="hold"/>
                                        <p:tgtEl>
                                          <p:spTgt spid="8">
                                            <p:bg/>
                                          </p:spTgt>
                                        </p:tgtEl>
                                        <p:attrNameLst>
                                          <p:attrName>ppt_x</p:attrName>
                                        </p:attrNameLst>
                                      </p:cBhvr>
                                      <p:tavLst>
                                        <p:tav tm="0">
                                          <p:val>
                                            <p:strVal val="#ppt_x"/>
                                          </p:val>
                                        </p:tav>
                                        <p:tav tm="100000">
                                          <p:val>
                                            <p:strVal val="#ppt_x"/>
                                          </p:val>
                                        </p:tav>
                                      </p:tavLst>
                                    </p:anim>
                                    <p:anim calcmode="lin" valueType="num">
                                      <p:cBhvr additive="base">
                                        <p:cTn id="52" dur="500" fill="hold"/>
                                        <p:tgtEl>
                                          <p:spTgt spid="8">
                                            <p:bg/>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8">
                                            <p:txEl>
                                              <p:pRg st="0" end="0"/>
                                            </p:txEl>
                                          </p:spTgt>
                                        </p:tgtEl>
                                        <p:attrNameLst>
                                          <p:attrName>style.visibility</p:attrName>
                                        </p:attrNameLst>
                                      </p:cBhvr>
                                      <p:to>
                                        <p:strVal val="visible"/>
                                      </p:to>
                                    </p:set>
                                    <p:anim calcmode="lin" valueType="num">
                                      <p:cBhvr additive="base">
                                        <p:cTn id="5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7" grpId="0" build="p" animBg="1"/>
      <p:bldP spid="8"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4_1#1d73446b6?vop=1&amp;pid=6224c9740&amp;color=0,0,0&amp;bt=1&amp;bbb=1&amp;hb=1"/>
              <p:cNvSpPr/>
              <p:nvPr/>
            </p:nvSpPr>
            <p:spPr>
              <a:xfrm>
                <a:off x="832104" y="1512000"/>
                <a:ext cx="10533888" cy="1024255"/>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风洞中没风时，将一个小球以初速度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竖直向上抛出，小球能上升的最大高度为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a:t>
                </a:r>
                <a:r>
                  <a:rPr lang="en-US" altLang="zh-CN" sz="1800" b="0" i="0">
                    <a:solidFill>
                      <a:srgbClr val="000000"/>
                    </a:solidFill>
                    <a:latin typeface="微软雅黑" pitchFamily="34" charset="0"/>
                    <a:ea typeface="微软雅黑" pitchFamily="34" charset="-122"/>
                    <a:cs typeface="微软雅黑" pitchFamily="34" charset="-120"/>
                  </a:rPr>
                  <a:t>，加了水</a:t>
                </a:r>
              </a:p>
              <a:p>
                <a:pPr latinLnBrk="1">
                  <a:lnSpc>
                    <a:spcPts val="2800"/>
                  </a:lnSpc>
                </a:pPr>
                <a:r>
                  <a:rPr lang="en-US" altLang="zh-CN" sz="1800" b="0" i="0">
                    <a:solidFill>
                      <a:srgbClr val="000000"/>
                    </a:solidFill>
                    <a:latin typeface="微软雅黑" pitchFamily="34" charset="0"/>
                    <a:ea typeface="微软雅黑" pitchFamily="34" charset="-122"/>
                    <a:cs typeface="微软雅黑" pitchFamily="34" charset="-120"/>
                  </a:rPr>
                  <a:t>平风力后</a:t>
                </a:r>
                <a:r>
                  <a:rPr lang="en-US" altLang="zh-CN" sz="1800" b="0" i="0" dirty="0">
                    <a:solidFill>
                      <a:srgbClr val="000000"/>
                    </a:solidFill>
                    <a:latin typeface="微软雅黑" pitchFamily="34" charset="0"/>
                    <a:ea typeface="微软雅黑" pitchFamily="34" charset="-122"/>
                    <a:cs typeface="微软雅黑" pitchFamily="34" charset="-120"/>
                  </a:rPr>
                  <a:t>，将小球仍以初速度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竖直向上抛出，小球落到与抛出点等高的位置时</a:t>
                </a:r>
                <a:r>
                  <a:rPr lang="en-US" altLang="zh-CN" sz="1800" b="0" i="0">
                    <a:solidFill>
                      <a:srgbClr val="000000"/>
                    </a:solidFill>
                    <a:latin typeface="微软雅黑" pitchFamily="34" charset="0"/>
                    <a:ea typeface="微软雅黑" pitchFamily="34" charset="-122"/>
                    <a:cs typeface="微软雅黑" pitchFamily="34" charset="-120"/>
                  </a:rPr>
                  <a:t>，该位置与抛出点间的水</a:t>
                </a:r>
              </a:p>
              <a:p>
                <a:pPr latinLnBrk="1">
                  <a:lnSpc>
                    <a:spcPts val="2700"/>
                  </a:lnSpc>
                </a:pPr>
                <a:r>
                  <a:rPr lang="en-US" altLang="zh-CN" b="0" i="0">
                    <a:solidFill>
                      <a:srgbClr val="000000"/>
                    </a:solidFill>
                    <a:latin typeface="微软雅黑" pitchFamily="34" charset="0"/>
                    <a:ea typeface="微软雅黑" pitchFamily="34" charset="-122"/>
                    <a:cs typeface="微软雅黑" pitchFamily="34" charset="-120"/>
                  </a:rPr>
                  <a:t>平距离为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，风对小球的作用力大小恒定，不计阻力，</a:t>
                </a:r>
                <a:r>
                  <a:rPr lang="en-US" altLang="zh-CN" b="0" i="0">
                    <a:solidFill>
                      <a:srgbClr val="000000"/>
                    </a:solidFill>
                    <a:latin typeface="微软雅黑" pitchFamily="34" charset="0"/>
                    <a:ea typeface="微软雅黑" pitchFamily="34" charset="-122"/>
                    <a:cs typeface="微软雅黑" pitchFamily="34" charset="-120"/>
                  </a:rPr>
                  <a:t>则风力与小球重力之比为(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5_BD.14_1#1d73446b6?vop=1&amp;pid=6224c9740&amp;color=0,0,0&amp;bt=1&amp;bbb=1&amp;hb=1"/>
              <p:cNvSpPr>
                <a:spLocks noRot="1" noChangeAspect="1" noMove="1" noResize="1" noEditPoints="1" noAdjustHandles="1" noChangeArrowheads="1" noChangeShapeType="1" noTextEdit="1"/>
              </p:cNvSpPr>
              <p:nvPr/>
            </p:nvSpPr>
            <p:spPr>
              <a:xfrm>
                <a:off x="832104" y="1512000"/>
                <a:ext cx="10533888" cy="1024255"/>
              </a:xfrm>
              <a:prstGeom prst="rect">
                <a:avLst/>
              </a:prstGeom>
              <a:blipFill>
                <a:blip r:embed="rId3"/>
                <a:stretch>
                  <a:fillRect l="-1389" t="-2976" r="-1331" b="-14286"/>
                </a:stretch>
              </a:blipFill>
              <a:ln/>
            </p:spPr>
            <p:txBody>
              <a:bodyPr/>
              <a:lstStyle/>
              <a:p>
                <a:r>
                  <a:rPr lang="zh-CN" altLang="en-US">
                    <a:noFill/>
                  </a:rPr>
                  <a:t> </a:t>
                </a:r>
              </a:p>
            </p:txBody>
          </p:sp>
        </mc:Fallback>
      </mc:AlternateContent>
      <p:sp>
        <p:nvSpPr>
          <p:cNvPr id="3" name="QC_5_AN.15_1#1d73446b6.bracket?vop=1&amp;pid=6224c9740&amp;color=0,0,0&amp;vpa=5"/>
          <p:cNvSpPr/>
          <p:nvPr/>
        </p:nvSpPr>
        <p:spPr>
          <a:xfrm>
            <a:off x="9045797" y="2216977"/>
            <a:ext cx="331788" cy="315722"/>
          </a:xfrm>
          <a:prstGeom prst="rect">
            <a:avLst/>
          </a:prstGeom>
          <a:noFill/>
          <a:ln/>
        </p:spPr>
        <p:txBody>
          <a:bodyPr wrap="none" lIns="0" tIns="0" rIns="0" bIns="0" rtlCol="0" anchor="t"/>
          <a:lstStyle/>
          <a:p>
            <a:pPr algn="ctr" latinLnBrk="1">
              <a:lnSpc>
                <a:spcPts val="27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pic>
        <p:nvPicPr>
          <p:cNvPr id="4" name="QC_5_BD.14_2#1d73446b6?vop=1&amp;pid=6224c9740&amp;color=0,0,0&amp;tib=255,255,25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074920" y="2669732"/>
            <a:ext cx="2048256" cy="96012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4_3#1d73446b6.choices?vop=1&amp;pid=6224c9740&amp;color=0,0,0&amp;bbb=1"/>
              <p:cNvSpPr/>
              <p:nvPr/>
            </p:nvSpPr>
            <p:spPr>
              <a:xfrm>
                <a:off x="832104" y="3761932"/>
                <a:ext cx="10533888" cy="308610"/>
              </a:xfrm>
              <a:prstGeom prst="rect">
                <a:avLst/>
              </a:prstGeom>
              <a:noFill/>
              <a:ln/>
            </p:spPr>
            <p:txBody>
              <a:bodyPr wrap="none" lIns="0" tIns="0" rIns="0" bIns="0" rtlCol="0" anchor="t"/>
              <a:lstStyle/>
              <a:p>
                <a:pPr latinLnBrk="1">
                  <a:lnSpc>
                    <a:spcPts val="2700"/>
                  </a:lnSpc>
                  <a:tabLst>
                    <a:tab pos="2696972" algn="l"/>
                    <a:tab pos="5368544" algn="l"/>
                    <a:tab pos="805281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2:1</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4:1</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5_BD.14_3#1d73446b6.choices?vop=1&amp;pid=6224c9740&amp;color=0,0,0&amp;bbb=1"/>
              <p:cNvSpPr>
                <a:spLocks noRot="1" noChangeAspect="1" noMove="1" noResize="1" noEditPoints="1" noAdjustHandles="1" noChangeArrowheads="1" noChangeShapeType="1" noTextEdit="1"/>
              </p:cNvSpPr>
              <p:nvPr/>
            </p:nvSpPr>
            <p:spPr>
              <a:xfrm>
                <a:off x="832104" y="3761932"/>
                <a:ext cx="10533888" cy="308610"/>
              </a:xfrm>
              <a:prstGeom prst="rect">
                <a:avLst/>
              </a:prstGeom>
              <a:blipFill>
                <a:blip r:embed="rId5"/>
                <a:stretch>
                  <a:fillRect l="-1389" t="-13725" b="-47059"/>
                </a:stretch>
              </a:blipFill>
              <a:ln/>
            </p:spPr>
            <p:txBody>
              <a:bodyPr/>
              <a:lstStyle/>
              <a:p>
                <a:r>
                  <a:rPr lang="zh-CN" altLang="en-US">
                    <a:noFill/>
                  </a:rPr>
                  <a:t> </a:t>
                </a:r>
              </a:p>
            </p:txBody>
          </p:sp>
        </mc:Fallback>
      </mc:AlternateContent>
      <p:sp>
        <p:nvSpPr>
          <p:cNvPr id="6" name="QC_5_EX.16_1#1d73446b6?vop=1&amp;pid=6224c9740&amp;color=0,0,0&amp;bbb=1&amp;hb=1"/>
          <p:cNvSpPr/>
          <p:nvPr/>
        </p:nvSpPr>
        <p:spPr>
          <a:xfrm>
            <a:off x="832104" y="4073209"/>
            <a:ext cx="10533888" cy="668655"/>
          </a:xfrm>
          <a:prstGeom prst="rect">
            <a:avLst/>
          </a:prstGeom>
          <a:noFill/>
          <a:ln/>
        </p:spPr>
        <p:txBody>
          <a:bodyPr wrap="none" lIns="0" tIns="0" rIns="0" bIns="0" rtlCol="0" anchor="t"/>
          <a:lstStyle/>
          <a:p>
            <a:pPr algn="l" latinLnBrk="1">
              <a:lnSpc>
                <a:spcPts val="28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求两方向的力的大小关系</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即求两方向加速度大小关系</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根据运动情况求出加速度</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两方向的</a:t>
            </a:r>
          </a:p>
          <a:p>
            <a:pPr latinLnBrk="1">
              <a:lnSpc>
                <a:spcPts val="2700"/>
              </a:lnSpc>
            </a:pPr>
            <a:r>
              <a:rPr lang="en-US" altLang="zh-CN" b="0" i="0">
                <a:solidFill>
                  <a:srgbClr val="000000"/>
                </a:solidFill>
                <a:latin typeface="微软雅黑" pitchFamily="34" charset="0"/>
                <a:ea typeface="楷体" pitchFamily="34" charset="-122"/>
                <a:cs typeface="微软雅黑" pitchFamily="34" charset="-120"/>
              </a:rPr>
              <a:t>运动时间相等</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根据竖直方向运动求时间</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代入水平运动的表达式中</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AlternateContent xmlns:mc="http://schemas.openxmlformats.org/markup-compatibility/2006">
        <mc:Choice xmlns:a14="http://schemas.microsoft.com/office/drawing/2010/main" Requires="a14">
          <p:sp>
            <p:nvSpPr>
              <p:cNvPr id="7" name="QC_5_AS.17_1#1d73446b6?vop=1&amp;pid=6224c9740&amp;color=0,0,0&amp;bbb=1&amp;hb=1"/>
              <p:cNvSpPr/>
              <p:nvPr/>
            </p:nvSpPr>
            <p:spPr>
              <a:xfrm>
                <a:off x="832104" y="4744531"/>
                <a:ext cx="10533888" cy="1162431"/>
              </a:xfrm>
              <a:prstGeom prst="rect">
                <a:avLst/>
              </a:prstGeom>
              <a:noFill/>
              <a:ln/>
            </p:spPr>
            <p:txBody>
              <a:bodyPr wrap="none" lIns="0" tIns="0" rIns="0" bIns="0" rtlCol="0" anchor="t"/>
              <a:lstStyle/>
              <a:p>
                <a:pPr algn="l" latinLnBrk="1">
                  <a:lnSpc>
                    <a:spcPts val="2900"/>
                  </a:lnSpc>
                </a:pPr>
                <a:r>
                  <a:rPr lang="en-US" altLang="zh-CN" sz="1800" b="0" i="0" dirty="0">
                    <a:solidFill>
                      <a:srgbClr val="000000"/>
                    </a:solidFill>
                    <a:latin typeface="微软雅黑" pitchFamily="34" charset="0"/>
                    <a:ea typeface="微软雅黑" pitchFamily="34" charset="-122"/>
                    <a:cs typeface="微软雅黑" pitchFamily="34" charset="-120"/>
                  </a:rPr>
                  <a:t>【解析】</a:t>
                </a:r>
                <a:r>
                  <a:rPr lang="en-US" altLang="zh-CN" sz="1800" b="0" i="0">
                    <a:solidFill>
                      <a:srgbClr val="000000"/>
                    </a:solidFill>
                    <a:latin typeface="微软雅黑" pitchFamily="34" charset="0"/>
                    <a:ea typeface="微软雅黑" pitchFamily="34" charset="-122"/>
                    <a:cs typeface="微软雅黑" pitchFamily="34" charset="-120"/>
                  </a:rPr>
                  <a:t>根据题意，竖直方向有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𝑔h</m:t>
                    </m:r>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，有风时竖直方向运动情况不变</a:t>
                </a:r>
                <a:r>
                  <a:rPr lang="en-US" altLang="zh-CN" sz="1800" b="0" i="0">
                    <a:solidFill>
                      <a:srgbClr val="000000"/>
                    </a:solidFill>
                    <a:latin typeface="微软雅黑" pitchFamily="34" charset="0"/>
                    <a:ea typeface="微软雅黑" pitchFamily="34" charset="-122"/>
                    <a:cs typeface="微软雅黑" pitchFamily="34" charset="-120"/>
                  </a:rPr>
                  <a:t>，小球落到与抛出点等高的位</a:t>
                </a:r>
              </a:p>
              <a:p>
                <a:pPr latinLnBrk="1">
                  <a:lnSpc>
                    <a:spcPts val="3400"/>
                  </a:lnSpc>
                </a:pPr>
                <a:r>
                  <a:rPr lang="en-US" altLang="zh-CN" sz="1800" b="0" i="0">
                    <a:solidFill>
                      <a:srgbClr val="000000"/>
                    </a:solidFill>
                    <a:latin typeface="微软雅黑" pitchFamily="34" charset="0"/>
                    <a:ea typeface="微软雅黑" pitchFamily="34" charset="-122"/>
                    <a:cs typeface="微软雅黑" pitchFamily="34" charset="-120"/>
                  </a:rPr>
                  <a:t>置所用时间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num>
                      <m:den>
                        <m:r>
                          <a:rPr lang="en-US" altLang="zh-CN" sz="1800" b="0" i="0">
                            <a:solidFill>
                              <a:srgbClr val="000000"/>
                            </a:solidFill>
                            <a:latin typeface="Cambria Math" pitchFamily="34" charset="0"/>
                            <a:ea typeface="Cambria Math" pitchFamily="34" charset="-122"/>
                            <a:cs typeface="Cambria Math" pitchFamily="34" charset="-120"/>
                          </a:rPr>
                          <m:t>𝑔</m:t>
                        </m:r>
                      </m:den>
                    </m:f>
                  </m:oMath>
                </a14:m>
                <a:r>
                  <a:rPr lang="en-US" altLang="zh-CN" sz="1800" b="0" i="0">
                    <a:solidFill>
                      <a:srgbClr val="000000"/>
                    </a:solidFill>
                    <a:latin typeface="微软雅黑" pitchFamily="34" charset="0"/>
                    <a:ea typeface="微软雅黑" pitchFamily="34" charset="-122"/>
                    <a:cs typeface="微软雅黑" pitchFamily="34" charset="-120"/>
                  </a:rPr>
                  <a:t>，水平方向做初速度为零的匀加速直线运动</a:t>
                </a:r>
                <a:r>
                  <a:rPr lang="en-US" altLang="zh-CN" sz="1800" b="0" i="0" dirty="0">
                    <a:solidFill>
                      <a:srgbClr val="000000"/>
                    </a:solidFill>
                    <a:latin typeface="微软雅黑" pitchFamily="34" charset="0"/>
                    <a:ea typeface="微软雅黑" pitchFamily="34" charset="-122"/>
                    <a:cs typeface="微软雅黑" pitchFamily="34" charset="-120"/>
                  </a:rPr>
                  <a:t>，有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𝐹</m:t>
                        </m:r>
                      </m:num>
                      <m:den>
                        <m:r>
                          <a:rPr lang="en-US" altLang="zh-CN" sz="1800" b="0" i="0">
                            <a:solidFill>
                              <a:srgbClr val="000000"/>
                            </a:solidFill>
                            <a:latin typeface="Cambria Math" pitchFamily="34" charset="0"/>
                            <a:ea typeface="Cambria Math" pitchFamily="34" charset="-122"/>
                            <a:cs typeface="Cambria Math" pitchFamily="34" charset="-120"/>
                          </a:rPr>
                          <m:t>𝑚</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h</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𝑎</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（通法攻略</a:t>
                </a:r>
                <a:r>
                  <a:rPr lang="en-US" altLang="zh-CN" sz="1800" b="0" i="0">
                    <a:solidFill>
                      <a:srgbClr val="00A0AF"/>
                    </a:solidFill>
                    <a:latin typeface="微软雅黑" pitchFamily="34" charset="0"/>
                    <a:ea typeface="楷体" pitchFamily="34" charset="-122"/>
                    <a:cs typeface="微软雅黑" pitchFamily="34" charset="-120"/>
                  </a:rPr>
                  <a:t>2</a:t>
                </a:r>
                <a:r>
                  <a:rPr lang="en-US" altLang="zh-CN" sz="1800" b="0" i="0">
                    <a:solidFill>
                      <a:srgbClr val="00A0AF"/>
                    </a:solidFill>
                    <a:latin typeface="SimSun" pitchFamily="34" charset="0"/>
                    <a:ea typeface="SimSun" pitchFamily="34" charset="-122"/>
                    <a:cs typeface="SimSun" pitchFamily="34" charset="-120"/>
                  </a:rPr>
                  <a:t> </a:t>
                </a:r>
                <a:r>
                  <a:rPr lang="en-US" altLang="zh-CN" sz="1800" b="0" i="0">
                    <a:solidFill>
                      <a:srgbClr val="00A0AF"/>
                    </a:solidFill>
                    <a:latin typeface="微软雅黑" pitchFamily="34" charset="0"/>
                    <a:ea typeface="楷体" pitchFamily="34" charset="-122"/>
                    <a:cs typeface="微软雅黑" pitchFamily="34" charset="-120"/>
                  </a:rPr>
                  <a:t>两个</a:t>
                </a:r>
              </a:p>
              <a:p>
                <a:pPr latinLnBrk="1">
                  <a:lnSpc>
                    <a:spcPts val="2700"/>
                  </a:lnSpc>
                </a:pPr>
                <a:r>
                  <a:rPr lang="en-US" altLang="zh-CN" b="0" i="0">
                    <a:solidFill>
                      <a:srgbClr val="00A0AF"/>
                    </a:solidFill>
                    <a:latin typeface="微软雅黑" pitchFamily="34" charset="0"/>
                    <a:ea typeface="楷体" pitchFamily="34" charset="-122"/>
                    <a:cs typeface="微软雅黑" pitchFamily="34" charset="-120"/>
                  </a:rPr>
                  <a:t>直线运动合成步骤和性质判断</a:t>
                </a:r>
                <a:r>
                  <a:rPr lang="en-US" altLang="zh-CN" b="0" i="0" dirty="0">
                    <a:solidFill>
                      <a:srgbClr val="00A0AF"/>
                    </a:solidFill>
                    <a:latin typeface="微软雅黑" pitchFamily="34" charset="0"/>
                    <a:ea typeface="楷体" pitchFamily="34" charset="-122"/>
                    <a:cs typeface="微软雅黑" pitchFamily="34" charset="-120"/>
                  </a:rPr>
                  <a:t>）</a:t>
                </a:r>
                <a:r>
                  <a:rPr lang="en-US" altLang="zh-CN" b="0" i="0" dirty="0">
                    <a:solidFill>
                      <a:srgbClr val="000000"/>
                    </a:solidFill>
                    <a:latin typeface="微软雅黑" pitchFamily="34" charset="0"/>
                    <a:ea typeface="微软雅黑" pitchFamily="34" charset="-122"/>
                    <a:cs typeface="微软雅黑" pitchFamily="34" charset="-120"/>
                  </a:rPr>
                  <a:t>，联立解得</a:t>
                </a:r>
                <a14:m>
                  <m:oMath xmlns:m="http://schemas.openxmlformats.org/officeDocument/2006/math">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𝐹</m:t>
                        </m:r>
                      </m:num>
                      <m:den>
                        <m:r>
                          <a:rPr lang="en-US" altLang="zh-CN" b="0" i="0">
                            <a:solidFill>
                              <a:srgbClr val="000000"/>
                            </a:solidFill>
                            <a:latin typeface="Cambria Math" pitchFamily="34" charset="0"/>
                            <a:ea typeface="Cambria Math" pitchFamily="34" charset="-122"/>
                            <a:cs typeface="Cambria Math" pitchFamily="34" charset="-120"/>
                          </a:rPr>
                          <m:t>𝑚𝑔</m:t>
                        </m:r>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，故C正确.</a:t>
                </a:r>
                <a:endParaRPr lang="en-US" altLang="zh-CN" dirty="0"/>
              </a:p>
            </p:txBody>
          </p:sp>
        </mc:Choice>
        <mc:Fallback>
          <p:sp>
            <p:nvSpPr>
              <p:cNvPr id="7" name="QC_5_AS.17_1#1d73446b6?vop=1&amp;pid=6224c9740&amp;color=0,0,0&amp;bbb=1&amp;hb=1"/>
              <p:cNvSpPr>
                <a:spLocks noRot="1" noChangeAspect="1" noMove="1" noResize="1" noEditPoints="1" noAdjustHandles="1" noChangeArrowheads="1" noChangeShapeType="1" noTextEdit="1"/>
              </p:cNvSpPr>
              <p:nvPr/>
            </p:nvSpPr>
            <p:spPr>
              <a:xfrm>
                <a:off x="832104" y="4744531"/>
                <a:ext cx="10533888" cy="1162431"/>
              </a:xfrm>
              <a:prstGeom prst="rect">
                <a:avLst/>
              </a:prstGeom>
              <a:blipFill>
                <a:blip r:embed="rId6"/>
                <a:stretch>
                  <a:fillRect l="-1389" t="-2094" b="-5236"/>
                </a:stretch>
              </a:blipFill>
              <a:ln/>
            </p:spPr>
            <p:txBody>
              <a:bodyPr/>
              <a:lstStyle/>
              <a:p>
                <a:r>
                  <a:rPr lang="zh-CN" altLang="en-US">
                    <a:noFill/>
                  </a:rPr>
                  <a:t> </a:t>
                </a:r>
              </a:p>
            </p:txBody>
          </p:sp>
        </mc:Fallback>
      </mc:AlternateContent>
      <p:sp>
        <p:nvSpPr>
          <p:cNvPr id="8" name="QC_5_AS.17_1#1d73446b6?vop=1&amp;pid=6224c9740&amp;color=0,0,0&amp;bbb=1&amp;hb=1&amp;uw=1">
            <a:extLst>
              <a:ext uri="{FF2B5EF4-FFF2-40B4-BE49-F238E27FC236}">
                <a16:creationId xmlns:a16="http://schemas.microsoft.com/office/drawing/2014/main" id="{44E50FA7-BBE7-A498-D9BA-7677C0E854F9}"/>
              </a:ext>
            </a:extLst>
          </p:cNvPr>
          <p:cNvSpPr/>
          <p:nvPr/>
        </p:nvSpPr>
        <p:spPr>
          <a:xfrm>
            <a:off x="2889504" y="4742721"/>
            <a:ext cx="8323009" cy="37192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34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9" name="QC_5_AS.17_1#1d73446b6?vop=1&amp;pid=6224c9740&amp;color=0,0,0&amp;bbb=1&amp;hb=1&amp;uw=1">
            <a:extLst>
              <a:ext uri="{FF2B5EF4-FFF2-40B4-BE49-F238E27FC236}">
                <a16:creationId xmlns:a16="http://schemas.microsoft.com/office/drawing/2014/main" id="{E59D9995-27FB-D821-97A9-7E0D1919FA43}"/>
              </a:ext>
            </a:extLst>
          </p:cNvPr>
          <p:cNvSpPr/>
          <p:nvPr/>
        </p:nvSpPr>
        <p:spPr>
          <a:xfrm>
            <a:off x="832104" y="5109433"/>
            <a:ext cx="2725103" cy="43859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1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10" name="QC_5_AS.17_1#1d73446b6?vop=1&amp;pid=6224c9740&amp;color=0,0,0&amp;bbb=1&amp;hb=1&amp;uw=1">
            <a:extLst>
              <a:ext uri="{FF2B5EF4-FFF2-40B4-BE49-F238E27FC236}">
                <a16:creationId xmlns:a16="http://schemas.microsoft.com/office/drawing/2014/main" id="{1647AFDC-30AA-30A0-6CB9-934EA4499113}"/>
              </a:ext>
            </a:extLst>
          </p:cNvPr>
          <p:cNvSpPr/>
          <p:nvPr/>
        </p:nvSpPr>
        <p:spPr>
          <a:xfrm>
            <a:off x="3557207" y="5109433"/>
            <a:ext cx="5737860" cy="438595"/>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41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 calcmode="lin" valueType="num">
                                      <p:cBhvr additive="base">
                                        <p:cTn id="3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7">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additive="base">
                                        <p:cTn id="3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xEl>
                                              <p:pRg st="1" end="1"/>
                                            </p:txEl>
                                          </p:spTgt>
                                        </p:tgtEl>
                                        <p:attrNameLst>
                                          <p:attrName>style.visibility</p:attrName>
                                        </p:attrNameLst>
                                      </p:cBhvr>
                                      <p:to>
                                        <p:strVal val="visible"/>
                                      </p:to>
                                    </p:set>
                                    <p:anim calcmode="lin" valueType="num">
                                      <p:cBhvr additive="base">
                                        <p:cTn id="3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1" end="1"/>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7">
                                            <p:txEl>
                                              <p:pRg st="2" end="2"/>
                                            </p:txEl>
                                          </p:spTgt>
                                        </p:tgtEl>
                                        <p:attrNameLst>
                                          <p:attrName>style.visibility</p:attrName>
                                        </p:attrNameLst>
                                      </p:cBhvr>
                                      <p:to>
                                        <p:strVal val="visible"/>
                                      </p:to>
                                    </p:set>
                                    <p:anim calcmode="lin" valueType="num">
                                      <p:cBhvr additive="base">
                                        <p:cTn id="4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2" end="2"/>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8">
                                            <p:bg/>
                                          </p:spTgt>
                                        </p:tgtEl>
                                        <p:attrNameLst>
                                          <p:attrName>style.visibility</p:attrName>
                                        </p:attrNameLst>
                                      </p:cBhvr>
                                      <p:to>
                                        <p:strVal val="visible"/>
                                      </p:to>
                                    </p:set>
                                    <p:anim calcmode="lin" valueType="num">
                                      <p:cBhvr additive="base">
                                        <p:cTn id="4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8">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 calcmode="lin" valueType="num">
                                      <p:cBhvr additive="base">
                                        <p:cTn id="5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8">
                                            <p:txEl>
                                              <p:pRg st="0" end="0"/>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9">
                                            <p:bg/>
                                          </p:spTgt>
                                        </p:tgtEl>
                                        <p:attrNameLst>
                                          <p:attrName>style.visibility</p:attrName>
                                        </p:attrNameLst>
                                      </p:cBhvr>
                                      <p:to>
                                        <p:strVal val="visible"/>
                                      </p:to>
                                    </p:set>
                                    <p:anim calcmode="lin" valueType="num">
                                      <p:cBhvr additive="base">
                                        <p:cTn id="55"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9">
                                            <p:bg/>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9">
                                            <p:txEl>
                                              <p:pRg st="0" end="0"/>
                                            </p:txEl>
                                          </p:spTgt>
                                        </p:tgtEl>
                                        <p:attrNameLst>
                                          <p:attrName>style.visibility</p:attrName>
                                        </p:attrNameLst>
                                      </p:cBhvr>
                                      <p:to>
                                        <p:strVal val="visible"/>
                                      </p:to>
                                    </p:set>
                                    <p:anim calcmode="lin" valueType="num">
                                      <p:cBhvr additive="base">
                                        <p:cTn id="5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9">
                                            <p:txEl>
                                              <p:pRg st="0" end="0"/>
                                            </p:txEl>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0">
                                            <p:bg/>
                                          </p:spTgt>
                                        </p:tgtEl>
                                        <p:attrNameLst>
                                          <p:attrName>style.visibility</p:attrName>
                                        </p:attrNameLst>
                                      </p:cBhvr>
                                      <p:to>
                                        <p:strVal val="visible"/>
                                      </p:to>
                                    </p:set>
                                    <p:anim calcmode="lin" valueType="num">
                                      <p:cBhvr additive="base">
                                        <p:cTn id="63"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4" dur="500" fill="hold"/>
                                        <p:tgtEl>
                                          <p:spTgt spid="10">
                                            <p:bg/>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0">
                                            <p:txEl>
                                              <p:pRg st="0" end="0"/>
                                            </p:txEl>
                                          </p:spTgt>
                                        </p:tgtEl>
                                        <p:attrNameLst>
                                          <p:attrName>style.visibility</p:attrName>
                                        </p:attrNameLst>
                                      </p:cBhvr>
                                      <p:to>
                                        <p:strVal val="visible"/>
                                      </p:to>
                                    </p:set>
                                    <p:anim calcmode="lin" valueType="num">
                                      <p:cBhvr additive="base">
                                        <p:cTn id="6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P spid="7" grpId="0" build="p" animBg="1"/>
      <p:bldP spid="8" grpId="0" build="p" animBg="1"/>
      <p:bldP spid="9" grpId="0" build="p" animBg="1"/>
      <p:bldP spid="10"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pic>
        <p:nvPicPr>
          <p:cNvPr id="2" name="QC_5_BD.18_1#aee59ea29?htil=2&amp;vop=1&amp;pid=6224c9740&amp;color=0,0,0&amp;tib=255,255,255&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293894" y="1594297"/>
            <a:ext cx="1931348" cy="90182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18_2#aee59ea29?htil=2&amp;vop=1&amp;pid=6224c9740&amp;color=0,0,0&amp;bt=1&amp;bbb=1&amp;hb=1&amp;hs=1"/>
              <p:cNvSpPr/>
              <p:nvPr/>
            </p:nvSpPr>
            <p:spPr>
              <a:xfrm>
                <a:off x="832104" y="1512000"/>
                <a:ext cx="8229600" cy="1097280"/>
              </a:xfrm>
              <a:prstGeom prst="rect">
                <a:avLst/>
              </a:prstGeom>
              <a:noFill/>
              <a:ln/>
            </p:spPr>
            <p:txBody>
              <a:bodyPr wrap="none" lIns="0" tIns="0" rIns="0" bIns="0" rtlCol="0" anchor="t"/>
              <a:lstStyle/>
              <a:p>
                <a:pPr algn="l" latinLnBrk="1">
                  <a:lnSpc>
                    <a:spcPts val="3000"/>
                  </a:lnSpc>
                </a:pPr>
                <a:r>
                  <a:rPr lang="en-US" altLang="zh-CN" sz="1800" b="0" i="0" dirty="0">
                    <a:solidFill>
                      <a:srgbClr val="000000"/>
                    </a:solidFill>
                    <a:latin typeface="微软雅黑" pitchFamily="34" charset="0"/>
                    <a:ea typeface="微软雅黑" pitchFamily="34" charset="-122"/>
                    <a:cs typeface="微软雅黑" pitchFamily="34" charset="-120"/>
                  </a:rPr>
                  <a:t>6.</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易错题</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）某小组同学用如图所示的装置研究运动合成规律</a:t>
                </a:r>
                <a:r>
                  <a:rPr lang="en-US" altLang="zh-CN" sz="1800" b="0" i="0">
                    <a:solidFill>
                      <a:srgbClr val="000000"/>
                    </a:solidFill>
                    <a:latin typeface="微软雅黑" pitchFamily="34" charset="0"/>
                    <a:ea typeface="微软雅黑" pitchFamily="34" charset="-122"/>
                    <a:cs typeface="微软雅黑" pitchFamily="34" charset="-120"/>
                  </a:rPr>
                  <a:t>，长方体物块</a:t>
                </a:r>
              </a:p>
              <a:p>
                <a:pPr latinLnBrk="1">
                  <a:lnSpc>
                    <a:spcPts val="3000"/>
                  </a:lnSpc>
                </a:pPr>
                <a:r>
                  <a:rPr lang="en-US" altLang="zh-CN" sz="1800" b="0" i="0">
                    <a:solidFill>
                      <a:srgbClr val="000000"/>
                    </a:solidFill>
                    <a:latin typeface="微软雅黑" pitchFamily="34" charset="0"/>
                    <a:ea typeface="微软雅黑" pitchFamily="34" charset="-122"/>
                    <a:cs typeface="微软雅黑" pitchFamily="34" charset="-120"/>
                  </a:rPr>
                  <a:t>上固定一长为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800" b="0" i="0" dirty="0">
                    <a:solidFill>
                      <a:srgbClr val="000000"/>
                    </a:solidFill>
                    <a:latin typeface="微软雅黑" pitchFamily="34" charset="0"/>
                    <a:ea typeface="微软雅黑" pitchFamily="34" charset="-122"/>
                    <a:cs typeface="微软雅黑" pitchFamily="34" charset="-120"/>
                  </a:rPr>
                  <a:t>的竖直杆，物块及杆的总质量为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的小环套在杆上</a:t>
                </a:r>
                <a:r>
                  <a:rPr lang="en-US" altLang="zh-CN" sz="1800" b="0" i="0">
                    <a:solidFill>
                      <a:srgbClr val="000000"/>
                    </a:solidFill>
                    <a:latin typeface="微软雅黑" pitchFamily="34" charset="0"/>
                    <a:ea typeface="微软雅黑" pitchFamily="34" charset="-122"/>
                    <a:cs typeface="微软雅黑" pitchFamily="34" charset="-120"/>
                  </a:rPr>
                  <a:t>，当</a:t>
                </a:r>
              </a:p>
              <a:p>
                <a:pPr latinLnBrk="1">
                  <a:lnSpc>
                    <a:spcPts val="2900"/>
                  </a:lnSpc>
                </a:pPr>
                <a:r>
                  <a:rPr lang="en-US" altLang="zh-CN" b="0" i="0">
                    <a:solidFill>
                      <a:srgbClr val="000000"/>
                    </a:solidFill>
                    <a:latin typeface="微软雅黑" pitchFamily="34" charset="0"/>
                    <a:ea typeface="微软雅黑" pitchFamily="34" charset="-122"/>
                    <a:cs typeface="微软雅黑" pitchFamily="34" charset="-120"/>
                  </a:rPr>
                  <a:t>小环从杆顶端由静止下滑时</a:t>
                </a:r>
                <a:r>
                  <a:rPr lang="en-US" altLang="zh-CN" b="0" i="0" dirty="0">
                    <a:solidFill>
                      <a:srgbClr val="000000"/>
                    </a:solidFill>
                    <a:latin typeface="微软雅黑" pitchFamily="34" charset="0"/>
                    <a:ea typeface="微软雅黑" pitchFamily="34" charset="-122"/>
                    <a:cs typeface="微软雅黑" pitchFamily="34" charset="-120"/>
                  </a:rPr>
                  <a:t>（忽略小环与杆的摩擦力），</a:t>
                </a:r>
                <a:r>
                  <a:rPr lang="en-US" altLang="zh-CN" b="0" i="0">
                    <a:solidFill>
                      <a:srgbClr val="000000"/>
                    </a:solidFill>
                    <a:latin typeface="微软雅黑" pitchFamily="34" charset="0"/>
                    <a:ea typeface="微软雅黑" pitchFamily="34" charset="-122"/>
                    <a:cs typeface="微软雅黑" pitchFamily="34" charset="-120"/>
                  </a:rPr>
                  <a:t>物块在水平拉力的作用下，</a:t>
                </a:r>
                <a:endParaRPr lang="en-US" altLang="zh-CN" dirty="0"/>
              </a:p>
            </p:txBody>
          </p:sp>
        </mc:Choice>
        <mc:Fallback>
          <p:sp>
            <p:nvSpPr>
              <p:cNvPr id="3" name="QC_5_BD.18_2#aee59ea29?htil=2&amp;vop=1&amp;pid=6224c9740&amp;color=0,0,0&amp;bt=1&amp;bbb=1&amp;hb=1&amp;hs=1"/>
              <p:cNvSpPr>
                <a:spLocks noRot="1" noChangeAspect="1" noMove="1" noResize="1" noEditPoints="1" noAdjustHandles="1" noChangeArrowheads="1" noChangeShapeType="1" noTextEdit="1"/>
              </p:cNvSpPr>
              <p:nvPr/>
            </p:nvSpPr>
            <p:spPr>
              <a:xfrm>
                <a:off x="832104" y="1512000"/>
                <a:ext cx="8229600" cy="1097280"/>
              </a:xfrm>
              <a:prstGeom prst="rect">
                <a:avLst/>
              </a:prstGeom>
              <a:blipFill>
                <a:blip r:embed="rId4"/>
                <a:stretch>
                  <a:fillRect l="-1778" t="-2778" r="-4741" b="-12778"/>
                </a:stretch>
              </a:blipFill>
              <a:ln/>
            </p:spPr>
            <p:txBody>
              <a:bodyPr/>
              <a:lstStyle/>
              <a:p>
                <a:r>
                  <a:rPr lang="zh-CN" altLang="en-US">
                    <a:noFill/>
                  </a:rPr>
                  <a:t> </a:t>
                </a:r>
              </a:p>
            </p:txBody>
          </p:sp>
        </mc:Fallback>
      </mc:AlternateContent>
      <p:sp>
        <p:nvSpPr>
          <p:cNvPr id="4" name="QC_5_AN.19_1#aee59ea29.bracket?vop=1&amp;pid=6224c9740&amp;color=0,0,0&amp;vpa=6&amp;bbb=1"/>
          <p:cNvSpPr/>
          <p:nvPr/>
        </p:nvSpPr>
        <p:spPr>
          <a:xfrm>
            <a:off x="5980985" y="2979740"/>
            <a:ext cx="496888" cy="325247"/>
          </a:xfrm>
          <a:prstGeom prst="rect">
            <a:avLst/>
          </a:prstGeom>
          <a:noFill/>
          <a:ln/>
        </p:spPr>
        <p:txBody>
          <a:bodyPr wrap="none" lIns="0" tIns="0" rIns="0" bIns="0" rtlCol="0" anchor="t"/>
          <a:lstStyle/>
          <a:p>
            <a:pPr algn="ctr" latinLnBrk="1">
              <a:lnSpc>
                <a:spcPts val="2800"/>
              </a:lnSpc>
            </a:pPr>
            <a:r>
              <a:rPr lang="en-US" altLang="zh-CN" b="1" i="0" dirty="0">
                <a:solidFill>
                  <a:srgbClr val="FF0000"/>
                </a:solidFill>
                <a:latin typeface="Arial (正文)" pitchFamily="34" charset="0"/>
                <a:ea typeface="微软雅黑" pitchFamily="34" charset="-122"/>
                <a:cs typeface="Arial (正文)" pitchFamily="34" charset="-120"/>
              </a:rPr>
              <a:t>BD</a:t>
            </a:r>
            <a:endParaRPr lang="en-US" altLang="zh-CN" dirty="0"/>
          </a:p>
        </p:txBody>
      </p:sp>
      <mc:AlternateContent xmlns:mc="http://schemas.openxmlformats.org/markup-compatibility/2006">
        <mc:Choice xmlns:a14="http://schemas.microsoft.com/office/drawing/2010/main" Requires="a14">
          <p:sp>
            <p:nvSpPr>
              <p:cNvPr id="5" name="QC_5_BD.18_3#aee59ea29.choices?vop=1&amp;pid=6224c9740&amp;color=0,0,0&amp;bbb=1"/>
              <p:cNvSpPr/>
              <p:nvPr/>
            </p:nvSpPr>
            <p:spPr>
              <a:xfrm>
                <a:off x="832104" y="3325052"/>
                <a:ext cx="10533888" cy="886460"/>
              </a:xfrm>
              <a:prstGeom prst="rect">
                <a:avLst/>
              </a:prstGeom>
              <a:noFill/>
              <a:ln/>
            </p:spPr>
            <p:txBody>
              <a:bodyPr wrap="none" lIns="0" tIns="0" rIns="0" bIns="0" rtlCol="0" anchor="t"/>
              <a:lstStyle/>
              <a:p>
                <a:pPr latinLnBrk="1">
                  <a:lnSpc>
                    <a:spcPts val="44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小环通过的路程为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小环落到底部所用时间为</a:t>
                </a:r>
                <a14:m>
                  <m:oMath xmlns:m="http://schemas.openxmlformats.org/officeDocument/2006/math">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𝐿</m:t>
                            </m:r>
                          </m:num>
                          <m:den>
                            <m:r>
                              <a:rPr lang="en-US" altLang="zh-CN" sz="1800" b="0" i="0">
                                <a:solidFill>
                                  <a:srgbClr val="000000"/>
                                </a:solidFill>
                                <a:latin typeface="Cambria Math" pitchFamily="34" charset="0"/>
                                <a:ea typeface="Cambria Math" pitchFamily="34" charset="-122"/>
                                <a:cs typeface="Cambria Math" pitchFamily="34" charset="-120"/>
                              </a:rPr>
                              <m:t>𝑔</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29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水平拉力大小为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𝑚𝑔</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小环受到杆的作用力大小为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𝑚𝑔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5_BD.18_3#aee59ea29.choices?vop=1&amp;pid=6224c9740&amp;color=0,0,0&amp;bbb=1"/>
              <p:cNvSpPr>
                <a:spLocks noRot="1" noChangeAspect="1" noMove="1" noResize="1" noEditPoints="1" noAdjustHandles="1" noChangeArrowheads="1" noChangeShapeType="1" noTextEdit="1"/>
              </p:cNvSpPr>
              <p:nvPr/>
            </p:nvSpPr>
            <p:spPr>
              <a:xfrm>
                <a:off x="832104" y="3325052"/>
                <a:ext cx="10533888" cy="886460"/>
              </a:xfrm>
              <a:prstGeom prst="rect">
                <a:avLst/>
              </a:prstGeom>
              <a:blipFill>
                <a:blip r:embed="rId5"/>
                <a:stretch>
                  <a:fillRect l="-1389" b="-1643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AS.20_1#aee59ea29?vop=1&amp;pid=6224c9740&amp;color=0,0,0&amp;bbb=1&amp;hb=1"/>
              <p:cNvSpPr/>
              <p:nvPr/>
            </p:nvSpPr>
            <p:spPr>
              <a:xfrm>
                <a:off x="832104" y="4219576"/>
                <a:ext cx="10533888" cy="1656080"/>
              </a:xfrm>
              <a:prstGeom prst="rect">
                <a:avLst/>
              </a:prstGeom>
              <a:noFill/>
              <a:ln/>
            </p:spPr>
            <p:txBody>
              <a:bodyPr wrap="none" lIns="0" tIns="0" rIns="0" bIns="0" rtlCol="0" anchor="t"/>
              <a:lstStyle/>
              <a:p>
                <a:pPr algn="l" latinLnBrk="1">
                  <a:lnSpc>
                    <a:spcPts val="3000"/>
                  </a:lnSpc>
                </a:pPr>
                <a:r>
                  <a:rPr lang="en-US" altLang="zh-CN" sz="1800" b="0" i="0" dirty="0">
                    <a:solidFill>
                      <a:srgbClr val="000000"/>
                    </a:solidFill>
                    <a:latin typeface="微软雅黑" pitchFamily="34" charset="0"/>
                    <a:ea typeface="微软雅黑" pitchFamily="34" charset="-122"/>
                    <a:cs typeface="微软雅黑" pitchFamily="34" charset="-120"/>
                  </a:rPr>
                  <a:t>【解析】小环从顶端下落到底端的过程中，水平位移大小为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，竖直位移大小大于零</a:t>
                </a:r>
                <a:r>
                  <a:rPr lang="en-US" altLang="zh-CN" sz="1800" b="0" i="0">
                    <a:solidFill>
                      <a:srgbClr val="000000"/>
                    </a:solidFill>
                    <a:latin typeface="微软雅黑" pitchFamily="34" charset="0"/>
                    <a:ea typeface="微软雅黑" pitchFamily="34" charset="-122"/>
                    <a:cs typeface="微软雅黑" pitchFamily="34" charset="-120"/>
                  </a:rPr>
                  <a:t>，所以小环通过的</a:t>
                </a:r>
              </a:p>
              <a:p>
                <a:pPr latinLnBrk="1">
                  <a:lnSpc>
                    <a:spcPts val="4400"/>
                  </a:lnSpc>
                </a:pPr>
                <a:r>
                  <a:rPr lang="en-US" altLang="zh-CN" sz="1800" b="0" i="0">
                    <a:solidFill>
                      <a:srgbClr val="000000"/>
                    </a:solidFill>
                    <a:latin typeface="微软雅黑" pitchFamily="34" charset="0"/>
                    <a:ea typeface="微软雅黑" pitchFamily="34" charset="-122"/>
                    <a:cs typeface="微软雅黑" pitchFamily="34" charset="-120"/>
                  </a:rPr>
                  <a:t>路程大于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800" b="0" i="0" dirty="0">
                    <a:solidFill>
                      <a:srgbClr val="000000"/>
                    </a:solidFill>
                    <a:latin typeface="微软雅黑" pitchFamily="34" charset="0"/>
                    <a:ea typeface="微软雅黑" pitchFamily="34" charset="-122"/>
                    <a:cs typeface="微软雅黑" pitchFamily="34" charset="-120"/>
                  </a:rPr>
                  <a:t>，故A错误；小环在竖直方向上由静止下滑，有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𝐿</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𝐿</m:t>
                            </m:r>
                          </m:num>
                          <m:den>
                            <m:r>
                              <a:rPr lang="en-US" altLang="zh-CN" sz="1800" b="0" i="0">
                                <a:solidFill>
                                  <a:srgbClr val="000000"/>
                                </a:solidFill>
                                <a:latin typeface="Cambria Math" pitchFamily="34" charset="0"/>
                                <a:ea typeface="Cambria Math" pitchFamily="34" charset="-122"/>
                                <a:cs typeface="Cambria Math" pitchFamily="34" charset="-120"/>
                              </a:rPr>
                              <m:t>𝑔</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，故B正确</a:t>
                </a:r>
                <a:r>
                  <a:rPr lang="en-US" altLang="zh-CN" sz="1800" b="0" i="0">
                    <a:solidFill>
                      <a:srgbClr val="000000"/>
                    </a:solidFill>
                    <a:latin typeface="微软雅黑" pitchFamily="34" charset="0"/>
                    <a:ea typeface="微软雅黑" pitchFamily="34" charset="-122"/>
                    <a:cs typeface="微软雅黑" pitchFamily="34" charset="-120"/>
                  </a:rPr>
                  <a:t>；水平方向</a:t>
                </a:r>
              </a:p>
              <a:p>
                <a:pPr latinLnBrk="1">
                  <a:lnSpc>
                    <a:spcPts val="3000"/>
                  </a:lnSpc>
                </a:pPr>
                <a:r>
                  <a:rPr lang="en-US" altLang="zh-CN" sz="1800" b="0" i="0">
                    <a:solidFill>
                      <a:srgbClr val="000000"/>
                    </a:solidFill>
                    <a:latin typeface="微软雅黑" pitchFamily="34" charset="0"/>
                    <a:ea typeface="微软雅黑" pitchFamily="34" charset="-122"/>
                    <a:cs typeface="微软雅黑" pitchFamily="34" charset="-120"/>
                  </a:rPr>
                  <a:t>上有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𝐿</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𝐹</m:t>
                        </m:r>
                      </m:num>
                      <m:den>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𝑚</m:t>
                        </m:r>
                      </m:den>
                    </m:f>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𝑡</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=6</m:t>
                    </m:r>
                    <m:r>
                      <a:rPr lang="en-US" altLang="zh-CN" sz="1800" b="0" i="0">
                        <a:solidFill>
                          <a:srgbClr val="000000"/>
                        </a:solidFill>
                        <a:latin typeface="Cambria Math" pitchFamily="34" charset="0"/>
                        <a:ea typeface="Cambria Math" pitchFamily="34" charset="-122"/>
                        <a:cs typeface="Cambria Math" pitchFamily="34" charset="-120"/>
                      </a:rPr>
                      <m:t>𝑚𝑔</m:t>
                    </m:r>
                  </m:oMath>
                </a14:m>
                <a:r>
                  <a:rPr lang="en-US" altLang="zh-CN" sz="1800" b="0" i="0" dirty="0">
                    <a:solidFill>
                      <a:srgbClr val="000000"/>
                    </a:solidFill>
                    <a:latin typeface="微软雅黑" pitchFamily="34" charset="0"/>
                    <a:ea typeface="微软雅黑" pitchFamily="34" charset="-122"/>
                    <a:cs typeface="微软雅黑" pitchFamily="34" charset="-120"/>
                  </a:rPr>
                  <a:t>，故C错误；水平方向上</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𝐹</m:t>
                        </m:r>
                      </m:num>
                      <m:den>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𝑚</m:t>
                        </m:r>
                      </m:den>
                    </m:f>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，小环受到杆的作用力大小为</a:t>
                </a:r>
              </a:p>
              <a:p>
                <a:pPr latinLnBrk="1">
                  <a:lnSpc>
                    <a:spcPts val="29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𝐹</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𝑚𝑎</m:t>
                    </m:r>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𝑚𝑔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，故D正确.</a:t>
                </a:r>
                <a:endParaRPr lang="en-US" altLang="zh-CN" dirty="0"/>
              </a:p>
            </p:txBody>
          </p:sp>
        </mc:Choice>
        <mc:Fallback>
          <p:sp>
            <p:nvSpPr>
              <p:cNvPr id="6" name="QC_5_AS.20_1#aee59ea29?vop=1&amp;pid=6224c9740&amp;color=0,0,0&amp;bbb=1&amp;hb=1"/>
              <p:cNvSpPr>
                <a:spLocks noRot="1" noChangeAspect="1" noMove="1" noResize="1" noEditPoints="1" noAdjustHandles="1" noChangeArrowheads="1" noChangeShapeType="1" noTextEdit="1"/>
              </p:cNvSpPr>
              <p:nvPr/>
            </p:nvSpPr>
            <p:spPr>
              <a:xfrm>
                <a:off x="832104" y="4219576"/>
                <a:ext cx="10533888" cy="1656080"/>
              </a:xfrm>
              <a:prstGeom prst="rect">
                <a:avLst/>
              </a:prstGeom>
              <a:blipFill>
                <a:blip r:embed="rId6"/>
                <a:stretch>
                  <a:fillRect l="-1389" t="-735" r="-810" b="-845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C_5_BD.18_2#aee59ea29?htil=2&amp;vop=1&amp;pid=6224c9740&amp;color=0,0,0&amp;bt=1&amp;bbb=1&amp;hb=1&amp;hs=1">
                <a:extLst>
                  <a:ext uri="{FF2B5EF4-FFF2-40B4-BE49-F238E27FC236}">
                    <a16:creationId xmlns:a16="http://schemas.microsoft.com/office/drawing/2014/main" id="{BDEA9FBE-7B4F-867F-267C-62DB37906CF9}"/>
                  </a:ext>
                </a:extLst>
              </p:cNvPr>
              <p:cNvSpPr/>
              <p:nvPr/>
            </p:nvSpPr>
            <p:spPr>
              <a:xfrm>
                <a:off x="827992" y="2616012"/>
                <a:ext cx="10536017" cy="703580"/>
              </a:xfrm>
              <a:prstGeom prst="rect">
                <a:avLst/>
              </a:prstGeom>
              <a:noFill/>
              <a:ln/>
            </p:spPr>
            <p:txBody>
              <a:bodyPr wrap="none" lIns="0" tIns="0" rIns="0" bIns="0" rtlCol="0" anchor="t"/>
              <a:lstStyle/>
              <a:p>
                <a:pPr latinLnBrk="1">
                  <a:lnSpc>
                    <a:spcPts val="3000"/>
                  </a:lnSpc>
                </a:pPr>
                <a:r>
                  <a:rPr lang="en-US" altLang="zh-CN" sz="1800" b="0" i="0">
                    <a:solidFill>
                      <a:srgbClr val="000000"/>
                    </a:solidFill>
                    <a:latin typeface="微软雅黑" pitchFamily="34" charset="0"/>
                    <a:ea typeface="微软雅黑" pitchFamily="34" charset="-122"/>
                    <a:cs typeface="微软雅黑" pitchFamily="34" charset="-120"/>
                  </a:rPr>
                  <a:t>从静止开始在光滑水平面上向右做匀加速直线运动</a:t>
                </a:r>
                <a:r>
                  <a:rPr lang="en-US" altLang="zh-CN" sz="1800" b="0" i="0" dirty="0">
                    <a:solidFill>
                      <a:srgbClr val="000000"/>
                    </a:solidFill>
                    <a:latin typeface="微软雅黑" pitchFamily="34" charset="0"/>
                    <a:ea typeface="微软雅黑" pitchFamily="34" charset="-122"/>
                    <a:cs typeface="微软雅黑" pitchFamily="34" charset="-120"/>
                  </a:rPr>
                  <a:t>，小环落至杆底端时</a:t>
                </a:r>
                <a:r>
                  <a:rPr lang="en-US" altLang="zh-CN" sz="1800" b="0" i="0">
                    <a:solidFill>
                      <a:srgbClr val="000000"/>
                    </a:solidFill>
                    <a:latin typeface="微软雅黑" pitchFamily="34" charset="0"/>
                    <a:ea typeface="微软雅黑" pitchFamily="34" charset="-122"/>
                    <a:cs typeface="微软雅黑" pitchFamily="34" charset="-120"/>
                  </a:rPr>
                  <a:t>，物块移动</a:t>
                </a:r>
                <a:r>
                  <a:rPr lang="en-US" altLang="zh-CN" b="0" i="0">
                    <a:solidFill>
                      <a:srgbClr val="000000"/>
                    </a:solidFill>
                    <a:latin typeface="微软雅黑" pitchFamily="34" charset="0"/>
                    <a:ea typeface="微软雅黑" pitchFamily="34" charset="-122"/>
                    <a:cs typeface="微软雅黑" pitchFamily="34" charset="-120"/>
                  </a:rPr>
                  <a:t>的距离为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𝐿</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a:solidFill>
                      <a:srgbClr val="000000"/>
                    </a:solidFill>
                    <a:latin typeface="微软雅黑" pitchFamily="34" charset="0"/>
                    <a:ea typeface="微软雅黑" pitchFamily="34" charset="-122"/>
                    <a:cs typeface="微软雅黑" pitchFamily="34" charset="-120"/>
                  </a:rPr>
                  <a:t>，重力加</a:t>
                </a:r>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速度大小为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则小环从顶端下落到底端的过程中(</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7" name="QC_5_BD.18_2#aee59ea29?htil=2&amp;vop=1&amp;pid=6224c9740&amp;color=0,0,0&amp;bt=1&amp;bbb=1&amp;hb=1&amp;hs=1">
                <a:extLst>
                  <a:ext uri="{FF2B5EF4-FFF2-40B4-BE49-F238E27FC236}">
                    <a16:creationId xmlns:a16="http://schemas.microsoft.com/office/drawing/2014/main" id="{BDEA9FBE-7B4F-867F-267C-62DB37906CF9}"/>
                  </a:ext>
                </a:extLst>
              </p:cNvPr>
              <p:cNvSpPr>
                <a:spLocks noRot="1" noChangeAspect="1" noMove="1" noResize="1" noEditPoints="1" noAdjustHandles="1" noChangeArrowheads="1" noChangeShapeType="1" noTextEdit="1"/>
              </p:cNvSpPr>
              <p:nvPr/>
            </p:nvSpPr>
            <p:spPr>
              <a:xfrm>
                <a:off x="827992" y="2616012"/>
                <a:ext cx="10536017" cy="703580"/>
              </a:xfrm>
              <a:prstGeom prst="rect">
                <a:avLst/>
              </a:prstGeom>
              <a:blipFill>
                <a:blip r:embed="rId7"/>
                <a:stretch>
                  <a:fillRect l="-1389" t="-1724" b="-1982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EX.21_1#aee59ea29?vop=1&amp;pid=6224c9740&amp;color=0,0,0&amp;bt=1&amp;bbb=1&amp;hb=1"/>
          <p:cNvSpPr/>
          <p:nvPr/>
        </p:nvSpPr>
        <p:spPr>
          <a:xfrm>
            <a:off x="832104" y="1512000"/>
            <a:ext cx="10533888" cy="16084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易错警示</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混淆实际运动中的合运动和分运动导致错误</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微软雅黑" pitchFamily="34" charset="-120"/>
              </a:rPr>
              <a:t>    </a:t>
            </a:r>
            <a:r>
              <a:rPr lang="en-US" altLang="zh-CN" sz="1800" b="0" i="0">
                <a:solidFill>
                  <a:srgbClr val="000000"/>
                </a:solidFill>
                <a:latin typeface="微软雅黑" pitchFamily="34" charset="0"/>
                <a:ea typeface="楷体" pitchFamily="34" charset="-122"/>
                <a:cs typeface="微软雅黑" pitchFamily="34" charset="-120"/>
              </a:rPr>
              <a:t>误认为小环的运动与物块的运动是一致的</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错选</a:t>
            </a: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微软雅黑" pitchFamily="34" charset="0"/>
                <a:ea typeface="楷体" pitchFamily="34" charset="-122"/>
                <a:cs typeface="微软雅黑" pitchFamily="34" charset="-120"/>
              </a:rPr>
              <a:t>实际上两个运动满足合运动和分运动的关系</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在解</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决实际中的问题时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要分析清楚物体的实际运动</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本题中小环的运动为合运动</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可以分解为水平方向同物</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块一样的运动和竖直方向的自由落体运动</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Tree>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1973</Words>
  <Application>Microsoft Office PowerPoint</Application>
  <PresentationFormat>宽屏</PresentationFormat>
  <Paragraphs>224</Paragraphs>
  <Slides>24</Slides>
  <Notes>24</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24</vt:i4>
      </vt:variant>
    </vt:vector>
  </HeadingPairs>
  <TitlesOfParts>
    <vt:vector size="31" baseType="lpstr">
      <vt:lpstr>Arial (正文)</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2025-10-29T06:14:45Z</dcterms:created>
  <dcterms:modified xsi:type="dcterms:W3CDTF">2025-10-29T06:17:41Z</dcterms:modified>
  <cp:category/>
  <cp:contentStatus/>
</cp:coreProperties>
</file>